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64"/>
  </p:notesMasterIdLst>
  <p:handoutMasterIdLst>
    <p:handoutMasterId r:id="rId65"/>
  </p:handoutMasterIdLst>
  <p:sldIdLst>
    <p:sldId id="257" r:id="rId2"/>
    <p:sldId id="757" r:id="rId3"/>
    <p:sldId id="753" r:id="rId4"/>
    <p:sldId id="783" r:id="rId5"/>
    <p:sldId id="770" r:id="rId6"/>
    <p:sldId id="771" r:id="rId7"/>
    <p:sldId id="876" r:id="rId8"/>
    <p:sldId id="678" r:id="rId9"/>
    <p:sldId id="679" r:id="rId10"/>
    <p:sldId id="680" r:id="rId11"/>
    <p:sldId id="681" r:id="rId12"/>
    <p:sldId id="682" r:id="rId13"/>
    <p:sldId id="789" r:id="rId14"/>
    <p:sldId id="879" r:id="rId15"/>
    <p:sldId id="832" r:id="rId16"/>
    <p:sldId id="831" r:id="rId17"/>
    <p:sldId id="833" r:id="rId18"/>
    <p:sldId id="837" r:id="rId19"/>
    <p:sldId id="910" r:id="rId20"/>
    <p:sldId id="878" r:id="rId21"/>
    <p:sldId id="841" r:id="rId22"/>
    <p:sldId id="866" r:id="rId23"/>
    <p:sldId id="867" r:id="rId24"/>
    <p:sldId id="868" r:id="rId25"/>
    <p:sldId id="845" r:id="rId26"/>
    <p:sldId id="870" r:id="rId27"/>
    <p:sldId id="874" r:id="rId28"/>
    <p:sldId id="871" r:id="rId29"/>
    <p:sldId id="880" r:id="rId30"/>
    <p:sldId id="435" r:id="rId31"/>
    <p:sldId id="429" r:id="rId32"/>
    <p:sldId id="884" r:id="rId33"/>
    <p:sldId id="885" r:id="rId34"/>
    <p:sldId id="916" r:id="rId35"/>
    <p:sldId id="918" r:id="rId36"/>
    <p:sldId id="922" r:id="rId37"/>
    <p:sldId id="809" r:id="rId38"/>
    <p:sldId id="293" r:id="rId39"/>
    <p:sldId id="940" r:id="rId40"/>
    <p:sldId id="901" r:id="rId41"/>
    <p:sldId id="919" r:id="rId42"/>
    <p:sldId id="920" r:id="rId43"/>
    <p:sldId id="921" r:id="rId44"/>
    <p:sldId id="902" r:id="rId45"/>
    <p:sldId id="294" r:id="rId46"/>
    <p:sldId id="912" r:id="rId47"/>
    <p:sldId id="913" r:id="rId48"/>
    <p:sldId id="914" r:id="rId49"/>
    <p:sldId id="304" r:id="rId50"/>
    <p:sldId id="295" r:id="rId51"/>
    <p:sldId id="296" r:id="rId52"/>
    <p:sldId id="306" r:id="rId53"/>
    <p:sldId id="305" r:id="rId54"/>
    <p:sldId id="307" r:id="rId55"/>
    <p:sldId id="324" r:id="rId56"/>
    <p:sldId id="308" r:id="rId57"/>
    <p:sldId id="309" r:id="rId58"/>
    <p:sldId id="314" r:id="rId59"/>
    <p:sldId id="313" r:id="rId60"/>
    <p:sldId id="310" r:id="rId61"/>
    <p:sldId id="312" r:id="rId62"/>
    <p:sldId id="323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F3D991D-2841-5346-BB63-903F9EC9BC6E}">
          <p14:sldIdLst>
            <p14:sldId id="257"/>
            <p14:sldId id="757"/>
            <p14:sldId id="753"/>
            <p14:sldId id="783"/>
            <p14:sldId id="770"/>
            <p14:sldId id="771"/>
            <p14:sldId id="876"/>
            <p14:sldId id="678"/>
            <p14:sldId id="679"/>
            <p14:sldId id="680"/>
            <p14:sldId id="681"/>
            <p14:sldId id="682"/>
            <p14:sldId id="789"/>
            <p14:sldId id="879"/>
            <p14:sldId id="832"/>
            <p14:sldId id="831"/>
            <p14:sldId id="833"/>
            <p14:sldId id="837"/>
            <p14:sldId id="910"/>
            <p14:sldId id="878"/>
            <p14:sldId id="841"/>
            <p14:sldId id="866"/>
            <p14:sldId id="867"/>
            <p14:sldId id="868"/>
            <p14:sldId id="845"/>
            <p14:sldId id="870"/>
            <p14:sldId id="874"/>
            <p14:sldId id="871"/>
            <p14:sldId id="880"/>
            <p14:sldId id="435"/>
            <p14:sldId id="429"/>
            <p14:sldId id="884"/>
            <p14:sldId id="885"/>
            <p14:sldId id="916"/>
            <p14:sldId id="918"/>
            <p14:sldId id="922"/>
            <p14:sldId id="809"/>
            <p14:sldId id="293"/>
            <p14:sldId id="940"/>
            <p14:sldId id="901"/>
            <p14:sldId id="919"/>
            <p14:sldId id="920"/>
            <p14:sldId id="921"/>
            <p14:sldId id="902"/>
            <p14:sldId id="294"/>
            <p14:sldId id="912"/>
            <p14:sldId id="913"/>
            <p14:sldId id="914"/>
            <p14:sldId id="304"/>
            <p14:sldId id="295"/>
            <p14:sldId id="296"/>
            <p14:sldId id="306"/>
            <p14:sldId id="305"/>
            <p14:sldId id="307"/>
            <p14:sldId id="324"/>
            <p14:sldId id="308"/>
            <p14:sldId id="309"/>
            <p14:sldId id="314"/>
            <p14:sldId id="313"/>
            <p14:sldId id="310"/>
            <p14:sldId id="312"/>
            <p14:sldId id="323"/>
          </p14:sldIdLst>
        </p14:section>
        <p14:section name="Untitled Section" id="{5896B906-4AEF-8048-A2B2-C07E479401F6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F1B7"/>
    <a:srgbClr val="00BB56"/>
    <a:srgbClr val="12BB21"/>
    <a:srgbClr val="0069D9"/>
    <a:srgbClr val="11C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97"/>
    <p:restoredTop sz="94651"/>
  </p:normalViewPr>
  <p:slideViewPr>
    <p:cSldViewPr snapToGrid="0" snapToObjects="1">
      <p:cViewPr varScale="1">
        <p:scale>
          <a:sx n="85" d="100"/>
          <a:sy n="85" d="100"/>
        </p:scale>
        <p:origin x="11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266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E13BDD9-5FF4-8A47-9D74-880E8B803D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98A237-2E33-454F-8331-3D35562FA6E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9F9C5-EAC7-0941-A051-A6A649F886F7}" type="datetimeFigureOut">
              <a:rPr lang="en-US" smtClean="0"/>
              <a:t>9/3/19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6F8667-D77C-7B47-A614-16471447D3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899ECC-D15B-6D41-83A5-6AE1C5278C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D5B7FD-E3AD-B14E-BAB7-F99E30A2F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077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A1EA98-1A45-6949-97E4-17E8BF125EA5}" type="datetimeFigureOut">
              <a:rPr lang="en-US" smtClean="0"/>
              <a:t>9/3/19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4EDCF-4490-C94D-9ABE-A8DB64343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89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508CB-BE02-474D-BE2C-B0FF2D58E044}" type="slidenum">
              <a:rPr lang="id-ID" smtClean="0"/>
              <a:pPr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89852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508CB-BE02-474D-BE2C-B0FF2D58E044}" type="slidenum">
              <a:rPr lang="id-ID" smtClean="0"/>
              <a:pPr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65365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508CB-BE02-474D-BE2C-B0FF2D58E044}" type="slidenum">
              <a:rPr lang="id-ID" smtClean="0"/>
              <a:pPr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30086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508CB-BE02-474D-BE2C-B0FF2D58E044}" type="slidenum">
              <a:rPr lang="id-ID" smtClean="0"/>
              <a:pPr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51256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508CB-BE02-474D-BE2C-B0FF2D58E044}" type="slidenum">
              <a:rPr lang="id-ID" smtClean="0"/>
              <a:pPr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50249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200400"/>
            <a:ext cx="9144000" cy="1411993"/>
          </a:xfrm>
          <a:solidFill>
            <a:srgbClr val="12BB21"/>
          </a:solidFill>
        </p:spPr>
        <p:txBody>
          <a:bodyPr anchor="ctr">
            <a:normAutofit/>
          </a:bodyPr>
          <a:lstStyle>
            <a:lvl1pPr marL="358775" indent="0" algn="l">
              <a:tabLst/>
              <a:defRPr sz="4500"/>
            </a:lvl1pPr>
          </a:lstStyle>
          <a:p>
            <a:r>
              <a:rPr lang="en-US" dirty="0"/>
              <a:t>Chapter …….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8650" y="4642643"/>
            <a:ext cx="6858000" cy="915107"/>
          </a:xfrm>
        </p:spPr>
        <p:txBody>
          <a:bodyPr/>
          <a:lstStyle>
            <a:lvl1pPr marL="0" indent="0" algn="l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........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51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25690"/>
          </a:xfrm>
          <a:solidFill>
            <a:srgbClr val="11CD23"/>
          </a:solidFill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80656"/>
            <a:ext cx="7886700" cy="509630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0B99882F-6254-9946-916E-A4376B007752}"/>
              </a:ext>
            </a:extLst>
          </p:cNvPr>
          <p:cNvSpPr txBox="1">
            <a:spLocks/>
          </p:cNvSpPr>
          <p:nvPr userDrawn="1"/>
        </p:nvSpPr>
        <p:spPr>
          <a:xfrm>
            <a:off x="-11290" y="6512559"/>
            <a:ext cx="9155289" cy="368017"/>
          </a:xfrm>
          <a:prstGeom prst="rect">
            <a:avLst/>
          </a:prstGeom>
          <a:solidFill>
            <a:srgbClr val="CBF1B7">
              <a:alpha val="27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marL="493713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4450" indent="0" algn="ctr">
              <a:tabLst/>
            </a:pPr>
            <a:r>
              <a:rPr lang="en-US" sz="1000" b="1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Pelatihan</a:t>
            </a:r>
            <a:r>
              <a:rPr lang="en-US" sz="10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1000" b="1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Uji</a:t>
            </a:r>
            <a:r>
              <a:rPr lang="en-US" sz="10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1000" b="1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Mutu</a:t>
            </a:r>
            <a:r>
              <a:rPr lang="en-US" sz="10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1000" b="1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dan</a:t>
            </a:r>
            <a:r>
              <a:rPr lang="en-US" sz="10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1000" b="1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Formulasi</a:t>
            </a:r>
            <a:r>
              <a:rPr lang="en-US" sz="10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1000" b="1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Pakan</a:t>
            </a:r>
            <a:r>
              <a:rPr lang="en-US" sz="10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Era </a:t>
            </a:r>
            <a:r>
              <a:rPr lang="en-US" sz="1000" b="1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Industri</a:t>
            </a:r>
            <a:r>
              <a:rPr lang="en-US" sz="10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4.0.  Bogor 4-5 September 2019</a:t>
            </a:r>
            <a:endParaRPr lang="en-US" sz="1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330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09739"/>
            <a:ext cx="9153173" cy="2852737"/>
          </a:xfrm>
        </p:spPr>
        <p:txBody>
          <a:bodyPr anchor="ctr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546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106311"/>
            <a:ext cx="3886200" cy="507065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106311"/>
            <a:ext cx="3886200" cy="50706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120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6"/>
            <a:ext cx="9153173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141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bg>
      <p:bgPr>
        <a:solidFill>
          <a:srgbClr val="FFFFFF">
            <a:alpha val="7372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818188"/>
            <a:ext cx="9144000" cy="10398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white">
          <a:xfrm>
            <a:off x="0" y="17463"/>
            <a:ext cx="9144000" cy="24447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0" y="2324445"/>
            <a:ext cx="9144000" cy="1828800"/>
          </a:xfrm>
          <a:solidFill>
            <a:srgbClr val="2EB135"/>
          </a:solidFill>
        </p:spPr>
        <p:txBody>
          <a:bodyPr anchor="ctr"/>
          <a:lstStyle>
            <a:lvl1pPr algn="l">
              <a:defRPr sz="4500" b="1" i="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  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2438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59556"/>
          </a:xfrm>
          <a:prstGeom prst="rect">
            <a:avLst/>
          </a:prstGeom>
          <a:solidFill>
            <a:srgbClr val="12BB2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07911"/>
            <a:ext cx="7886700" cy="4969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5773" y="643960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F211F-FC31-1549-A6FA-17A41A671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13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10" r:id="rId2"/>
    <p:sldLayoutId id="2147483711" r:id="rId3"/>
    <p:sldLayoutId id="2147483712" r:id="rId4"/>
    <p:sldLayoutId id="2147483713" r:id="rId5"/>
    <p:sldLayoutId id="2147483724" r:id="rId6"/>
  </p:sldLayoutIdLst>
  <p:hf hdr="0" ftr="0" dt="0"/>
  <p:txStyles>
    <p:titleStyle>
      <a:lvl1pPr marL="493713" indent="0" algn="l" defTabSz="914400" rtl="0" eaLnBrk="1" latinLnBrk="0" hangingPunct="1">
        <a:lnSpc>
          <a:spcPct val="90000"/>
        </a:lnSpc>
        <a:spcBef>
          <a:spcPct val="0"/>
        </a:spcBef>
        <a:buNone/>
        <a:tabLst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F9E3C-D10C-3940-BB06-BDDF4B5F44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122278"/>
            <a:ext cx="9144000" cy="1164470"/>
          </a:xfrm>
        </p:spPr>
        <p:txBody>
          <a:bodyPr>
            <a:normAutofit/>
          </a:bodyPr>
          <a:lstStyle/>
          <a:p>
            <a:pPr marL="14288" algn="ctr"/>
            <a:r>
              <a:rPr lang="en-US" sz="4000" dirty="0"/>
              <a:t>Ration Formulation for Ruminant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196ABE-137A-734B-AC7D-DAAD4F4FE3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4505" y="5777068"/>
            <a:ext cx="3814060" cy="408388"/>
          </a:xfrm>
        </p:spPr>
        <p:txBody>
          <a:bodyPr anchor="ctr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700" b="0" dirty="0">
                <a:latin typeface="Arial" panose="020B0604020202020204" pitchFamily="34" charset="0"/>
                <a:cs typeface="Arial" panose="020B0604020202020204" pitchFamily="34" charset="0"/>
              </a:rPr>
              <a:t>Bogor Agricultural University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3DE39D1-99A0-1444-87A6-9EA1D2700E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30" y="5555439"/>
            <a:ext cx="811541" cy="811541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DFCECD1C-1156-BB4B-889F-02B020D37830}"/>
              </a:ext>
            </a:extLst>
          </p:cNvPr>
          <p:cNvSpPr txBox="1">
            <a:spLocks/>
          </p:cNvSpPr>
          <p:nvPr/>
        </p:nvSpPr>
        <p:spPr>
          <a:xfrm>
            <a:off x="1064504" y="5448180"/>
            <a:ext cx="4197043" cy="4912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Dr.Ir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Idat Galih Permana,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MScAgr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4E73CEAA-022D-5848-A1C5-A9361E9C817D}"/>
              </a:ext>
            </a:extLst>
          </p:cNvPr>
          <p:cNvSpPr txBox="1">
            <a:spLocks/>
          </p:cNvSpPr>
          <p:nvPr/>
        </p:nvSpPr>
        <p:spPr>
          <a:xfrm>
            <a:off x="1078793" y="6032269"/>
            <a:ext cx="2843213" cy="3959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1400" b="0" dirty="0" err="1">
                <a:latin typeface="Arial" panose="020B0604020202020204" pitchFamily="34" charset="0"/>
                <a:cs typeface="Arial" panose="020B0604020202020204" pitchFamily="34" charset="0"/>
              </a:rPr>
              <a:t>permana@apps.ipb.ac.id</a:t>
            </a:r>
            <a:endParaRPr lang="en-US" sz="14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0E6324-58BB-C641-ABFB-0A24A9E256FA}"/>
              </a:ext>
            </a:extLst>
          </p:cNvPr>
          <p:cNvSpPr/>
          <p:nvPr/>
        </p:nvSpPr>
        <p:spPr>
          <a:xfrm>
            <a:off x="0" y="237533"/>
            <a:ext cx="9144000" cy="40011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44450" indent="0" algn="ctr">
              <a:tabLst/>
            </a:pPr>
            <a:r>
              <a:rPr lang="en-US" sz="2000" dirty="0" err="1"/>
              <a:t>Pelatihan</a:t>
            </a:r>
            <a:r>
              <a:rPr lang="en-US" sz="2000" dirty="0"/>
              <a:t> </a:t>
            </a:r>
            <a:r>
              <a:rPr lang="en-US" sz="2000" dirty="0" err="1"/>
              <a:t>Uji</a:t>
            </a:r>
            <a:r>
              <a:rPr lang="en-US" sz="2000" dirty="0"/>
              <a:t> </a:t>
            </a:r>
            <a:r>
              <a:rPr lang="en-US" sz="2000" dirty="0" err="1"/>
              <a:t>Mutu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Formulasi</a:t>
            </a:r>
            <a:r>
              <a:rPr lang="en-US" sz="2000" dirty="0"/>
              <a:t> </a:t>
            </a:r>
            <a:r>
              <a:rPr lang="en-US" sz="2000" dirty="0" err="1"/>
              <a:t>Pakan</a:t>
            </a:r>
            <a:r>
              <a:rPr lang="en-US" sz="2000" dirty="0"/>
              <a:t> Era 4.0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C1EE8D2-E0EE-7D45-B906-41392E460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2767"/>
            <a:ext cx="9144000" cy="320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071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D7083-96C9-504C-887B-65B337A60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Mineral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FF1F5-2619-4B4B-9407-886387127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080656"/>
            <a:ext cx="8227675" cy="5096308"/>
          </a:xfrm>
        </p:spPr>
        <p:txBody>
          <a:bodyPr/>
          <a:lstStyle/>
          <a:p>
            <a:r>
              <a:rPr lang="en-ID" b="1" dirty="0">
                <a:solidFill>
                  <a:srgbClr val="FF0000"/>
                </a:solidFill>
              </a:rPr>
              <a:t>Minerals</a:t>
            </a:r>
            <a:r>
              <a:rPr lang="en-ID" dirty="0"/>
              <a:t> are essential to body functions of an animal. Macro minerals are the minerals most nutritionists balance for in a ration because they are usually deficient without supplementation.</a:t>
            </a:r>
          </a:p>
          <a:p>
            <a:endParaRPr lang="en-ID" b="1" dirty="0">
              <a:solidFill>
                <a:srgbClr val="00B050"/>
              </a:solidFill>
            </a:endParaRPr>
          </a:p>
          <a:p>
            <a:r>
              <a:rPr lang="en-ID" b="1" dirty="0">
                <a:solidFill>
                  <a:srgbClr val="00B050"/>
                </a:solidFill>
              </a:rPr>
              <a:t>Macro Minerals:</a:t>
            </a:r>
          </a:p>
          <a:p>
            <a:pPr lvl="1"/>
            <a:r>
              <a:rPr lang="en-ID" dirty="0"/>
              <a:t>Calcium (Ca), Phosphorus (P), Magnesium (Mg), Sodium (Na) and Chloride (Cl).</a:t>
            </a:r>
          </a:p>
          <a:p>
            <a:r>
              <a:rPr lang="en-ID" b="1" dirty="0">
                <a:solidFill>
                  <a:srgbClr val="00B050"/>
                </a:solidFill>
              </a:rPr>
              <a:t>Micro Minerals: </a:t>
            </a:r>
          </a:p>
          <a:p>
            <a:pPr lvl="1"/>
            <a:r>
              <a:rPr lang="en-ID" dirty="0"/>
              <a:t>Copper (Cu), zinc (Zn), cobalt (Co), iodine (I), selenium (Se), iron (Fe) and manganese (Mn).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CA6D25-E5AF-9D47-84ED-14949ABF8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3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92E74-6FD2-3041-A40E-8891533FD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Vitamins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73E22-DD7A-C94A-8E2C-03C71D1DB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b="1" dirty="0"/>
              <a:t>Vitamins</a:t>
            </a:r>
            <a:r>
              <a:rPr lang="en-ID" dirty="0"/>
              <a:t> can be divided into two major groups: </a:t>
            </a:r>
          </a:p>
          <a:p>
            <a:pPr lvl="1"/>
            <a:r>
              <a:rPr lang="en-ID" dirty="0"/>
              <a:t>Fat Soluble Vitamins and Water Soluble Vitamins. </a:t>
            </a:r>
          </a:p>
          <a:p>
            <a:endParaRPr lang="en-ID" dirty="0"/>
          </a:p>
          <a:p>
            <a:r>
              <a:rPr lang="en-ID" b="1" dirty="0"/>
              <a:t>The fat soluble vitamins</a:t>
            </a:r>
            <a:r>
              <a:rPr lang="en-ID" dirty="0"/>
              <a:t> are stored in the fat or lipid portion of feed and include vitamins A, D, E and K. </a:t>
            </a:r>
          </a:p>
          <a:p>
            <a:r>
              <a:rPr lang="en-ID" b="1" dirty="0"/>
              <a:t>The water soluble vitamins (</a:t>
            </a:r>
            <a:r>
              <a:rPr lang="en-ID" b="1" dirty="0" err="1"/>
              <a:t>Vit</a:t>
            </a:r>
            <a:r>
              <a:rPr lang="en-ID" b="1" dirty="0"/>
              <a:t> B)</a:t>
            </a:r>
            <a:r>
              <a:rPr lang="en-ID" dirty="0"/>
              <a:t> are usually met by feedstuffs, rumen synthesis and tissue synthesis.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ACA6ED-01D5-2540-B788-8D580A87A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712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1D3B3-F868-B647-AC30-DB18B9E86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25690"/>
          </a:xfrm>
        </p:spPr>
        <p:txBody>
          <a:bodyPr/>
          <a:lstStyle/>
          <a:p>
            <a:r>
              <a:rPr lang="en-US"/>
              <a:t>Water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58EF6-7556-2E48-BBDD-61070FF4E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14964"/>
            <a:ext cx="7886700" cy="859753"/>
          </a:xfrm>
        </p:spPr>
        <p:txBody>
          <a:bodyPr>
            <a:normAutofit/>
          </a:bodyPr>
          <a:lstStyle/>
          <a:p>
            <a:r>
              <a:rPr lang="en-ID" b="1" dirty="0"/>
              <a:t>Water</a:t>
            </a:r>
            <a:r>
              <a:rPr lang="en-ID" dirty="0"/>
              <a:t> is the important nutrient. Access to clean water is very important in dairy goat production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D3B504-9401-BD47-BD86-7A842028E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12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F748FE3-3D73-5A4B-8BC2-EE0781F7C58F}"/>
              </a:ext>
            </a:extLst>
          </p:cNvPr>
          <p:cNvSpPr txBox="1">
            <a:spLocks/>
          </p:cNvSpPr>
          <p:nvPr/>
        </p:nvSpPr>
        <p:spPr>
          <a:xfrm>
            <a:off x="628650" y="2163990"/>
            <a:ext cx="4981040" cy="3795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D" b="1" dirty="0"/>
              <a:t>The function of water:</a:t>
            </a:r>
          </a:p>
          <a:p>
            <a:pPr lvl="1"/>
            <a:r>
              <a:rPr lang="en-ID" dirty="0"/>
              <a:t>digestion, nutrient absorption, excretion of waste products, control of body temperature, growth of young animals and milk production. </a:t>
            </a:r>
          </a:p>
          <a:p>
            <a:r>
              <a:rPr lang="en-ID" dirty="0"/>
              <a:t>Water requirement depend on:</a:t>
            </a:r>
          </a:p>
          <a:p>
            <a:pPr lvl="1"/>
            <a:r>
              <a:rPr lang="en-ID" dirty="0"/>
              <a:t>Physiological status</a:t>
            </a:r>
          </a:p>
          <a:p>
            <a:pPr lvl="1"/>
            <a:r>
              <a:rPr lang="en-ID" dirty="0"/>
              <a:t>Environment temperature</a:t>
            </a:r>
          </a:p>
          <a:p>
            <a:pPr lvl="1"/>
            <a:r>
              <a:rPr lang="en-ID" dirty="0"/>
              <a:t>Kind of feed</a:t>
            </a:r>
          </a:p>
          <a:p>
            <a:r>
              <a:rPr lang="en-ID" dirty="0"/>
              <a:t>Water requirement should </a:t>
            </a:r>
            <a:r>
              <a:rPr lang="en-ID" i="1" dirty="0"/>
              <a:t>ad libitum</a:t>
            </a:r>
            <a:endParaRPr lang="en-US" b="1" i="1" dirty="0">
              <a:solidFill>
                <a:srgbClr val="FF000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75C4E17-F5F8-C04E-A1BD-4FDB1DF0DE83}"/>
              </a:ext>
            </a:extLst>
          </p:cNvPr>
          <p:cNvGrpSpPr/>
          <p:nvPr/>
        </p:nvGrpSpPr>
        <p:grpSpPr>
          <a:xfrm>
            <a:off x="5798194" y="2120336"/>
            <a:ext cx="3345806" cy="4274825"/>
            <a:chOff x="5706737" y="2163990"/>
            <a:chExt cx="3345806" cy="427482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2E88B05-3603-794C-A8F2-24D9464C7C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6737" y="2163990"/>
              <a:ext cx="3345806" cy="2504816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5E63923-7A2D-AE42-92CA-A79F422179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6737" y="4419592"/>
              <a:ext cx="3345806" cy="20192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1927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226" y="1247676"/>
            <a:ext cx="8166473" cy="4114800"/>
          </a:xfrm>
        </p:spPr>
        <p:txBody>
          <a:bodyPr/>
          <a:lstStyle/>
          <a:p>
            <a:r>
              <a:rPr lang="en-US" sz="2800" b="1" dirty="0"/>
              <a:t>Maintenance Requirement</a:t>
            </a:r>
            <a:r>
              <a:rPr lang="en-US" sz="2800" dirty="0"/>
              <a:t>: </a:t>
            </a:r>
          </a:p>
          <a:p>
            <a:pPr lvl="1"/>
            <a:r>
              <a:rPr lang="en-US" dirty="0"/>
              <a:t>Basic living requirement for basic activities (breathing, blood circulation, maintaining body temperature) with no change in body weight</a:t>
            </a:r>
          </a:p>
          <a:p>
            <a:r>
              <a:rPr lang="en-US" sz="2800" b="1" dirty="0"/>
              <a:t>Production Requirement: </a:t>
            </a:r>
          </a:p>
          <a:p>
            <a:pPr lvl="1"/>
            <a:r>
              <a:rPr lang="en-US" dirty="0"/>
              <a:t>Growth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Reproduction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Pregnancy</a:t>
            </a:r>
          </a:p>
          <a:p>
            <a:pPr lvl="1"/>
            <a:r>
              <a:rPr lang="en-US" dirty="0">
                <a:solidFill>
                  <a:srgbClr val="0069D9"/>
                </a:solidFill>
              </a:rPr>
              <a:t>Milk Production</a:t>
            </a:r>
          </a:p>
          <a:p>
            <a:pPr lvl="1"/>
            <a:r>
              <a:rPr lang="en-US" dirty="0">
                <a:solidFill>
                  <a:srgbClr val="0069D9"/>
                </a:solidFill>
              </a:rPr>
              <a:t>Milk Quality</a:t>
            </a:r>
            <a:endParaRPr lang="de-DE" dirty="0">
              <a:solidFill>
                <a:srgbClr val="0069D9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A1CC4A-91F4-1F40-82F1-1423D656C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indent="-493713" algn="ctr"/>
            <a:r>
              <a:rPr lang="en-US" sz="3800" dirty="0"/>
              <a:t>Nutrient Requirement for Ruminants</a:t>
            </a:r>
          </a:p>
        </p:txBody>
      </p:sp>
    </p:spTree>
    <p:extLst>
      <p:ext uri="{BB962C8B-B14F-4D97-AF65-F5344CB8AC3E}">
        <p14:creationId xmlns:p14="http://schemas.microsoft.com/office/powerpoint/2010/main" val="2892516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886F0-1DCE-0646-BB7C-63DA3D24A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-484188" algn="ctr"/>
            <a:r>
              <a:rPr lang="en-US" dirty="0"/>
              <a:t>Type of Feed Ingredient for Ruminants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C9D544-D22B-6743-8F51-4831BADCA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14</a:t>
            </a:fld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14A2C48-1910-2F40-B78F-EF6DF6EEB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449" y="1548569"/>
            <a:ext cx="7804150" cy="207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spcBef>
                <a:spcPct val="20000"/>
              </a:spcBef>
              <a:buFont typeface="+mj-lt"/>
              <a:buAutoNum type="arabicPeriod"/>
            </a:pPr>
            <a:r>
              <a:rPr lang="de-DE" sz="2800" dirty="0" err="1">
                <a:latin typeface="Verdana" pitchFamily="34" charset="0"/>
              </a:rPr>
              <a:t>Roughage</a:t>
            </a:r>
            <a:endParaRPr lang="de-DE" sz="2800" dirty="0">
              <a:latin typeface="Verdana" pitchFamily="34" charset="0"/>
            </a:endParaRP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</a:pPr>
            <a:r>
              <a:rPr lang="de-DE" sz="2800" dirty="0" err="1">
                <a:latin typeface="Verdana" pitchFamily="34" charset="0"/>
              </a:rPr>
              <a:t>Concentrate</a:t>
            </a:r>
            <a:endParaRPr lang="de-DE" sz="2800" dirty="0">
              <a:latin typeface="Verdana" pitchFamily="34" charset="0"/>
            </a:endParaRP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</a:pPr>
            <a:r>
              <a:rPr lang="de-DE" sz="2800" dirty="0">
                <a:latin typeface="Verdana" pitchFamily="34" charset="0"/>
              </a:rPr>
              <a:t>Feed Supplement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</a:pPr>
            <a:r>
              <a:rPr lang="de-DE" sz="2800" dirty="0">
                <a:latin typeface="Verdana" pitchFamily="34" charset="0"/>
              </a:rPr>
              <a:t>Additive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8EF15BA-8088-874C-B451-3930A8F7A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42" y="3928820"/>
            <a:ext cx="8415636" cy="227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996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4675" y="1241425"/>
            <a:ext cx="4778161" cy="4840876"/>
          </a:xfrm>
        </p:spPr>
        <p:txBody>
          <a:bodyPr>
            <a:normAutofit/>
          </a:bodyPr>
          <a:lstStyle/>
          <a:p>
            <a:pPr eaLnBrk="1" hangingPunct="1"/>
            <a:r>
              <a:rPr lang="de-DE" dirty="0"/>
              <a:t>In </a:t>
            </a:r>
            <a:r>
              <a:rPr lang="de-DE" dirty="0" err="1"/>
              <a:t>ruminant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roughage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 </a:t>
            </a:r>
            <a:r>
              <a:rPr lang="de-DE" dirty="0" err="1"/>
              <a:t>source</a:t>
            </a:r>
            <a:endParaRPr lang="de-DE" dirty="0"/>
          </a:p>
          <a:p>
            <a:pPr eaLnBrk="1" hangingPunct="1"/>
            <a:r>
              <a:rPr lang="de-DE" dirty="0"/>
              <a:t>Kind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roughage</a:t>
            </a:r>
            <a:endParaRPr lang="de-DE" dirty="0"/>
          </a:p>
          <a:p>
            <a:pPr lvl="1"/>
            <a:r>
              <a:rPr lang="de-DE" b="1" dirty="0"/>
              <a:t>Grass</a:t>
            </a:r>
            <a:r>
              <a:rPr lang="de-DE" dirty="0"/>
              <a:t> (native </a:t>
            </a:r>
            <a:r>
              <a:rPr lang="de-DE" dirty="0" err="1"/>
              <a:t>grass</a:t>
            </a:r>
            <a:r>
              <a:rPr lang="de-DE" dirty="0"/>
              <a:t>, </a:t>
            </a:r>
            <a:r>
              <a:rPr lang="de-DE" dirty="0" err="1"/>
              <a:t>napier</a:t>
            </a:r>
            <a:r>
              <a:rPr lang="de-DE" dirty="0"/>
              <a:t> </a:t>
            </a:r>
            <a:r>
              <a:rPr lang="de-DE" dirty="0" err="1"/>
              <a:t>grass</a:t>
            </a:r>
            <a:r>
              <a:rPr lang="de-DE" dirty="0"/>
              <a:t>, </a:t>
            </a:r>
            <a:r>
              <a:rPr lang="de-DE" dirty="0" err="1"/>
              <a:t>king</a:t>
            </a:r>
            <a:r>
              <a:rPr lang="de-DE" dirty="0"/>
              <a:t> </a:t>
            </a:r>
            <a:r>
              <a:rPr lang="de-DE" dirty="0" err="1"/>
              <a:t>grass</a:t>
            </a:r>
            <a:r>
              <a:rPr lang="de-DE" dirty="0"/>
              <a:t>, </a:t>
            </a:r>
            <a:r>
              <a:rPr lang="de-DE" dirty="0" err="1"/>
              <a:t>benggala</a:t>
            </a:r>
            <a:r>
              <a:rPr lang="de-DE" dirty="0"/>
              <a:t> </a:t>
            </a:r>
            <a:r>
              <a:rPr lang="de-DE" dirty="0" err="1"/>
              <a:t>grass</a:t>
            </a:r>
            <a:r>
              <a:rPr lang="de-DE" dirty="0"/>
              <a:t>, </a:t>
            </a:r>
            <a:r>
              <a:rPr lang="de-DE" dirty="0" err="1"/>
              <a:t>etc</a:t>
            </a:r>
            <a:r>
              <a:rPr lang="de-DE" dirty="0"/>
              <a:t>)</a:t>
            </a:r>
          </a:p>
          <a:p>
            <a:pPr lvl="1"/>
            <a:r>
              <a:rPr lang="de-DE" b="1" dirty="0" err="1"/>
              <a:t>Legume</a:t>
            </a:r>
            <a:r>
              <a:rPr lang="de-DE" b="1" dirty="0"/>
              <a:t> </a:t>
            </a:r>
            <a:r>
              <a:rPr lang="de-DE" dirty="0"/>
              <a:t>(</a:t>
            </a:r>
            <a:r>
              <a:rPr lang="de-DE" dirty="0" err="1"/>
              <a:t>leucaena</a:t>
            </a:r>
            <a:r>
              <a:rPr lang="de-DE" dirty="0"/>
              <a:t>, </a:t>
            </a:r>
            <a:r>
              <a:rPr lang="de-DE" dirty="0" err="1"/>
              <a:t>gliricidia</a:t>
            </a:r>
            <a:r>
              <a:rPr lang="de-DE" dirty="0"/>
              <a:t>, </a:t>
            </a:r>
            <a:r>
              <a:rPr lang="de-DE" dirty="0" err="1"/>
              <a:t>caliandra</a:t>
            </a:r>
            <a:r>
              <a:rPr lang="de-DE" dirty="0"/>
              <a:t>, </a:t>
            </a:r>
            <a:r>
              <a:rPr lang="de-DE" dirty="0" err="1"/>
              <a:t>sesbania</a:t>
            </a:r>
            <a:r>
              <a:rPr lang="de-DE" dirty="0"/>
              <a:t>, </a:t>
            </a:r>
            <a:r>
              <a:rPr lang="de-DE" dirty="0" err="1"/>
              <a:t>indigofera</a:t>
            </a:r>
            <a:r>
              <a:rPr lang="de-DE" dirty="0"/>
              <a:t>, </a:t>
            </a:r>
            <a:r>
              <a:rPr lang="de-DE" dirty="0" err="1"/>
              <a:t>etc</a:t>
            </a:r>
            <a:r>
              <a:rPr lang="de-DE" dirty="0"/>
              <a:t>)</a:t>
            </a:r>
          </a:p>
          <a:p>
            <a:pPr lvl="1"/>
            <a:r>
              <a:rPr lang="de-DE" b="1" dirty="0" err="1"/>
              <a:t>Agricultural</a:t>
            </a:r>
            <a:r>
              <a:rPr lang="de-DE" b="1" dirty="0"/>
              <a:t> </a:t>
            </a:r>
            <a:r>
              <a:rPr lang="de-DE" b="1" dirty="0" err="1"/>
              <a:t>Wastes</a:t>
            </a:r>
            <a:r>
              <a:rPr lang="de-DE" dirty="0"/>
              <a:t> (</a:t>
            </a:r>
            <a:r>
              <a:rPr lang="de-DE" dirty="0" err="1"/>
              <a:t>rice</a:t>
            </a:r>
            <a:r>
              <a:rPr lang="de-DE" dirty="0"/>
              <a:t> </a:t>
            </a:r>
            <a:r>
              <a:rPr lang="de-DE" dirty="0" err="1"/>
              <a:t>straw</a:t>
            </a:r>
            <a:r>
              <a:rPr lang="de-DE" dirty="0"/>
              <a:t>, </a:t>
            </a:r>
            <a:r>
              <a:rPr lang="de-DE" dirty="0" err="1"/>
              <a:t>corn</a:t>
            </a:r>
            <a:r>
              <a:rPr lang="de-DE" dirty="0"/>
              <a:t> </a:t>
            </a:r>
            <a:r>
              <a:rPr lang="de-DE" dirty="0" err="1"/>
              <a:t>stover</a:t>
            </a:r>
            <a:r>
              <a:rPr lang="de-DE" dirty="0"/>
              <a:t>, </a:t>
            </a:r>
            <a:r>
              <a:rPr lang="de-DE" dirty="0" err="1"/>
              <a:t>sweet</a:t>
            </a:r>
            <a:r>
              <a:rPr lang="de-DE" dirty="0"/>
              <a:t> </a:t>
            </a:r>
            <a:r>
              <a:rPr lang="de-DE" dirty="0" err="1"/>
              <a:t>potato</a:t>
            </a:r>
            <a:r>
              <a:rPr lang="de-DE" dirty="0"/>
              <a:t> </a:t>
            </a:r>
            <a:r>
              <a:rPr lang="de-DE" dirty="0" err="1"/>
              <a:t>leaf</a:t>
            </a:r>
            <a:r>
              <a:rPr lang="de-DE" dirty="0"/>
              <a:t>, </a:t>
            </a:r>
            <a:r>
              <a:rPr lang="de-DE" dirty="0" err="1"/>
              <a:t>cassava</a:t>
            </a:r>
            <a:r>
              <a:rPr lang="de-DE" dirty="0"/>
              <a:t> </a:t>
            </a:r>
            <a:r>
              <a:rPr lang="de-DE" dirty="0" err="1"/>
              <a:t>leaf</a:t>
            </a:r>
            <a:r>
              <a:rPr lang="de-DE" dirty="0"/>
              <a:t>, </a:t>
            </a:r>
            <a:r>
              <a:rPr lang="de-DE" dirty="0" err="1"/>
              <a:t>etc</a:t>
            </a:r>
            <a:r>
              <a:rPr lang="de-DE" dirty="0"/>
              <a:t>)</a:t>
            </a:r>
          </a:p>
          <a:p>
            <a:pPr lvl="1" eaLnBrk="1" hangingPunct="1"/>
            <a:endParaRPr lang="de-DE" dirty="0"/>
          </a:p>
        </p:txBody>
      </p:sp>
      <p:pic>
        <p:nvPicPr>
          <p:cNvPr id="11266" name="Picture 2" descr="Hasil gambar untuk elephant gra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962" y="1266543"/>
            <a:ext cx="3384335" cy="253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31C8B58-BD41-AF4F-822D-F070EBD8C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Roughage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B81394-98EF-9C47-82A7-AD0C49BF47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8" b="4503"/>
          <a:stretch/>
        </p:blipFill>
        <p:spPr>
          <a:xfrm>
            <a:off x="5605661" y="3832351"/>
            <a:ext cx="3398636" cy="241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787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soy_1"/>
          <p:cNvPicPr>
            <a:picLocks noChangeAspect="1" noChangeArrowheads="1"/>
          </p:cNvPicPr>
          <p:nvPr/>
        </p:nvPicPr>
        <p:blipFill>
          <a:blip r:embed="rId2" cstate="print"/>
          <a:srcRect r="6973"/>
          <a:stretch>
            <a:fillRect/>
          </a:stretch>
        </p:blipFill>
        <p:spPr bwMode="auto">
          <a:xfrm>
            <a:off x="6878923" y="1289218"/>
            <a:ext cx="1877120" cy="2619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268670"/>
            <a:ext cx="6199956" cy="5112568"/>
          </a:xfrm>
        </p:spPr>
        <p:txBody>
          <a:bodyPr>
            <a:normAutofit/>
          </a:bodyPr>
          <a:lstStyle/>
          <a:p>
            <a:r>
              <a:rPr lang="de-DE" dirty="0" err="1"/>
              <a:t>Concentrate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/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protein</a:t>
            </a:r>
            <a:r>
              <a:rPr lang="de-DE" dirty="0"/>
              <a:t> </a:t>
            </a:r>
            <a:r>
              <a:rPr lang="de-DE" dirty="0" err="1"/>
              <a:t>sources</a:t>
            </a:r>
            <a:endParaRPr lang="de-DE" dirty="0"/>
          </a:p>
          <a:p>
            <a:pPr eaLnBrk="1" hangingPunct="1"/>
            <a:r>
              <a:rPr lang="de-DE" dirty="0"/>
              <a:t>The </a:t>
            </a:r>
            <a:r>
              <a:rPr lang="de-DE" dirty="0" err="1"/>
              <a:t>quality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concentrate</a:t>
            </a:r>
            <a:r>
              <a:rPr lang="de-DE" dirty="0"/>
              <a:t> </a:t>
            </a:r>
            <a:r>
              <a:rPr lang="de-DE" dirty="0" err="1"/>
              <a:t>depend</a:t>
            </a:r>
            <a:r>
              <a:rPr lang="de-DE" dirty="0"/>
              <a:t> on:</a:t>
            </a:r>
          </a:p>
          <a:p>
            <a:pPr lvl="1" eaLnBrk="1" hangingPunct="1"/>
            <a:r>
              <a:rPr lang="de-DE" dirty="0">
                <a:solidFill>
                  <a:srgbClr val="0000CC"/>
                </a:solidFill>
              </a:rPr>
              <a:t>Processing</a:t>
            </a:r>
          </a:p>
          <a:p>
            <a:pPr lvl="1" eaLnBrk="1" hangingPunct="1"/>
            <a:r>
              <a:rPr lang="de-DE" dirty="0" err="1">
                <a:solidFill>
                  <a:srgbClr val="0000CC"/>
                </a:solidFill>
              </a:rPr>
              <a:t>Palatability</a:t>
            </a:r>
            <a:endParaRPr lang="de-DE" dirty="0">
              <a:solidFill>
                <a:srgbClr val="0000CC"/>
              </a:solidFill>
            </a:endParaRPr>
          </a:p>
          <a:p>
            <a:pPr lvl="1" eaLnBrk="1" hangingPunct="1"/>
            <a:r>
              <a:rPr lang="de-DE" dirty="0" err="1">
                <a:solidFill>
                  <a:srgbClr val="0000CC"/>
                </a:solidFill>
              </a:rPr>
              <a:t>Nutrient</a:t>
            </a:r>
            <a:r>
              <a:rPr lang="de-DE" dirty="0">
                <a:solidFill>
                  <a:srgbClr val="0000CC"/>
                </a:solidFill>
              </a:rPr>
              <a:t> </a:t>
            </a:r>
            <a:r>
              <a:rPr lang="de-DE" dirty="0" err="1">
                <a:solidFill>
                  <a:srgbClr val="0000CC"/>
                </a:solidFill>
              </a:rPr>
              <a:t>composition</a:t>
            </a:r>
            <a:endParaRPr lang="de-DE" dirty="0">
              <a:solidFill>
                <a:srgbClr val="0000CC"/>
              </a:solidFill>
            </a:endParaRPr>
          </a:p>
          <a:p>
            <a:pPr lvl="1" eaLnBrk="1" hangingPunct="1"/>
            <a:r>
              <a:rPr lang="de-DE" dirty="0" err="1">
                <a:solidFill>
                  <a:srgbClr val="0000CC"/>
                </a:solidFill>
              </a:rPr>
              <a:t>Contamination</a:t>
            </a:r>
            <a:endParaRPr lang="de-DE" dirty="0">
              <a:solidFill>
                <a:srgbClr val="0000CC"/>
              </a:solidFill>
            </a:endParaRPr>
          </a:p>
          <a:p>
            <a:pPr lvl="1" eaLnBrk="1" hangingPunct="1"/>
            <a:r>
              <a:rPr lang="de-DE" dirty="0">
                <a:solidFill>
                  <a:srgbClr val="0000CC"/>
                </a:solidFill>
              </a:rPr>
              <a:t>Storage</a:t>
            </a:r>
          </a:p>
          <a:p>
            <a:pPr eaLnBrk="1" hangingPunct="1"/>
            <a:endParaRPr lang="de-DE" dirty="0"/>
          </a:p>
          <a:p>
            <a:pPr lvl="2" eaLnBrk="1" hangingPunct="1"/>
            <a:endParaRPr lang="de-DE" dirty="0"/>
          </a:p>
        </p:txBody>
      </p:sp>
      <p:pic>
        <p:nvPicPr>
          <p:cNvPr id="5124" name="Picture 4" descr="thanksgiving-day-corn"/>
          <p:cNvPicPr>
            <a:picLocks noChangeAspect="1" noChangeArrowheads="1"/>
          </p:cNvPicPr>
          <p:nvPr/>
        </p:nvPicPr>
        <p:blipFill>
          <a:blip r:embed="rId3" cstate="print"/>
          <a:srcRect l="2156" t="4143" r="30475" b="12309"/>
          <a:stretch>
            <a:fillRect/>
          </a:stretch>
        </p:blipFill>
        <p:spPr bwMode="auto">
          <a:xfrm>
            <a:off x="5413285" y="3076190"/>
            <a:ext cx="1917700" cy="2502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CDDECCE-37BB-BA4E-8002-6655A47A5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Concentrate</a:t>
            </a:r>
          </a:p>
        </p:txBody>
      </p:sp>
    </p:spTree>
    <p:extLst>
      <p:ext uri="{BB962C8B-B14F-4D97-AF65-F5344CB8AC3E}">
        <p14:creationId xmlns:p14="http://schemas.microsoft.com/office/powerpoint/2010/main" val="116757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340768"/>
            <a:ext cx="5137348" cy="4114810"/>
          </a:xfrm>
        </p:spPr>
        <p:txBody>
          <a:bodyPr>
            <a:normAutofit/>
          </a:bodyPr>
          <a:lstStyle/>
          <a:p>
            <a:r>
              <a:rPr lang="en-US" dirty="0"/>
              <a:t>A feed used with another to improve the nutritive balance or performance</a:t>
            </a:r>
          </a:p>
          <a:p>
            <a:r>
              <a:rPr lang="en-US" dirty="0"/>
              <a:t>Supplement is needed a small amount to enrich</a:t>
            </a:r>
          </a:p>
          <a:p>
            <a:r>
              <a:rPr lang="en-US" b="1" dirty="0">
                <a:solidFill>
                  <a:srgbClr val="00BB56"/>
                </a:solidFill>
              </a:rPr>
              <a:t>A source of micro-nutrients (minerals and vitamins)</a:t>
            </a:r>
          </a:p>
          <a:p>
            <a:r>
              <a:rPr lang="en-US" dirty="0"/>
              <a:t>Usually given in the form of Premix</a:t>
            </a:r>
            <a:endParaRPr lang="de-DE" dirty="0"/>
          </a:p>
        </p:txBody>
      </p:sp>
      <p:pic>
        <p:nvPicPr>
          <p:cNvPr id="7170" name="Picture 2" descr="Hasil gambar untuk premi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095219"/>
            <a:ext cx="3851920" cy="260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DC1115F-12D9-2D42-B13C-40435E18B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Feed Supplement</a:t>
            </a:r>
          </a:p>
        </p:txBody>
      </p:sp>
    </p:spTree>
    <p:extLst>
      <p:ext uri="{BB962C8B-B14F-4D97-AF65-F5344CB8AC3E}">
        <p14:creationId xmlns:p14="http://schemas.microsoft.com/office/powerpoint/2010/main" val="2638967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1" y="2276872"/>
            <a:ext cx="3390900" cy="2540000"/>
          </a:xfrm>
          <a:prstGeom prst="rect">
            <a:avLst/>
          </a:prstGeom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340768"/>
            <a:ext cx="5544615" cy="4258648"/>
          </a:xfrm>
        </p:spPr>
        <p:txBody>
          <a:bodyPr>
            <a:normAutofit/>
          </a:bodyPr>
          <a:lstStyle/>
          <a:p>
            <a:r>
              <a:rPr lang="en-US" dirty="0"/>
              <a:t>An ingredient or combination of ingredients added to the basic feed mix or parts thereof to fulfil a specific need. </a:t>
            </a:r>
          </a:p>
          <a:p>
            <a:r>
              <a:rPr lang="en-US" dirty="0"/>
              <a:t>Usually used in micro quantities and requires careful handling and mixing</a:t>
            </a:r>
          </a:p>
          <a:p>
            <a:r>
              <a:rPr lang="en-US" dirty="0">
                <a:solidFill>
                  <a:srgbClr val="FF0000"/>
                </a:solidFill>
              </a:rPr>
              <a:t>Additive is not a natural feed (probiotics, prebiotic, enzymes, anti-fungal, etc.)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C5EB40-7086-8741-A9BF-441107606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 Additive</a:t>
            </a:r>
          </a:p>
        </p:txBody>
      </p:sp>
    </p:spTree>
    <p:extLst>
      <p:ext uri="{BB962C8B-B14F-4D97-AF65-F5344CB8AC3E}">
        <p14:creationId xmlns:p14="http://schemas.microsoft.com/office/powerpoint/2010/main" val="13888292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886F0-1DCE-0646-BB7C-63DA3D24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48743"/>
            <a:ext cx="9144000" cy="1982054"/>
          </a:xfrm>
        </p:spPr>
        <p:txBody>
          <a:bodyPr/>
          <a:lstStyle/>
          <a:p>
            <a:pPr indent="-484188" algn="ctr"/>
            <a:r>
              <a:rPr lang="en-US" dirty="0"/>
              <a:t>Feed Ingredients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C9D544-D22B-6743-8F51-4831BADCA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19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8EF15BA-8088-874C-B451-3930A8F7A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4087"/>
            <a:ext cx="9153103" cy="247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688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Ration ?</a:t>
            </a:r>
          </a:p>
        </p:txBody>
      </p:sp>
      <p:pic>
        <p:nvPicPr>
          <p:cNvPr id="13314" name="Picture 2" descr="Image result for poultry fee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88" b="4416"/>
          <a:stretch/>
        </p:blipFill>
        <p:spPr bwMode="auto">
          <a:xfrm>
            <a:off x="5333177" y="1372124"/>
            <a:ext cx="3248390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5904656" cy="513630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12BB21"/>
                </a:solidFill>
              </a:rPr>
              <a:t>A RATION </a:t>
            </a:r>
            <a:r>
              <a:rPr lang="en-US" dirty="0"/>
              <a:t>is the amount of feed an animal receives in a 24-hour period. </a:t>
            </a:r>
          </a:p>
          <a:p>
            <a:r>
              <a:rPr lang="en-US" b="1" dirty="0">
                <a:solidFill>
                  <a:srgbClr val="FFC000"/>
                </a:solidFill>
              </a:rPr>
              <a:t>A BALANCED RATION</a:t>
            </a:r>
            <a:r>
              <a:rPr lang="en-US" dirty="0"/>
              <a:t> is the amount of feed that will supply the proper amount and proportions of nutrients needed for an animal to perform a specific purpose such as growth, maintenance, gestation, lactation or laying.</a:t>
            </a:r>
          </a:p>
        </p:txBody>
      </p:sp>
    </p:spTree>
    <p:extLst>
      <p:ext uri="{BB962C8B-B14F-4D97-AF65-F5344CB8AC3E}">
        <p14:creationId xmlns:p14="http://schemas.microsoft.com/office/powerpoint/2010/main" val="69587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8393C-2C2A-F64F-8191-64F8048F8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/>
              <a:t>Corn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FA591A-3748-404F-BF7C-E60BC1C6F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20</a:t>
            </a:fld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6B83133-F374-9042-B447-05FE4BDC6EEC}"/>
              </a:ext>
            </a:extLst>
          </p:cNvPr>
          <p:cNvSpPr txBox="1">
            <a:spLocks noChangeArrowheads="1"/>
          </p:cNvSpPr>
          <p:nvPr/>
        </p:nvSpPr>
        <p:spPr>
          <a:xfrm>
            <a:off x="3923928" y="1484784"/>
            <a:ext cx="4895850" cy="4258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/>
              <a:t>Corn as energy source</a:t>
            </a:r>
          </a:p>
          <a:p>
            <a:r>
              <a:rPr lang="en-US" sz="2500" dirty="0"/>
              <a:t>Water content of 12-14 %</a:t>
            </a:r>
          </a:p>
          <a:p>
            <a:r>
              <a:rPr lang="en-US" sz="2500" dirty="0"/>
              <a:t>Nutrient content:</a:t>
            </a:r>
          </a:p>
          <a:p>
            <a:pPr lvl="1"/>
            <a:r>
              <a:rPr lang="en-US" sz="2100" dirty="0"/>
              <a:t>Crude Protein 7-8%</a:t>
            </a:r>
          </a:p>
          <a:p>
            <a:pPr lvl="1"/>
            <a:r>
              <a:rPr lang="en-US" sz="2100" dirty="0"/>
              <a:t>Low Crude Fiber</a:t>
            </a:r>
          </a:p>
          <a:p>
            <a:pPr lvl="1"/>
            <a:r>
              <a:rPr lang="en-US" sz="2100" dirty="0"/>
              <a:t>TDN 80-82%</a:t>
            </a:r>
          </a:p>
          <a:p>
            <a:r>
              <a:rPr lang="en-US" sz="2500" dirty="0"/>
              <a:t>The quality of local corn varies depend on post-harvest handling and storage</a:t>
            </a:r>
          </a:p>
        </p:txBody>
      </p:sp>
      <p:pic>
        <p:nvPicPr>
          <p:cNvPr id="6" name="Picture 4" descr="thanksgiving-day-corn">
            <a:extLst>
              <a:ext uri="{FF2B5EF4-FFF2-40B4-BE49-F238E27FC236}">
                <a16:creationId xmlns:a16="http://schemas.microsoft.com/office/drawing/2014/main" id="{704D1948-213A-AF4B-87D4-52DD40F87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2156" t="4143" r="30475" b="12309"/>
          <a:stretch>
            <a:fillRect/>
          </a:stretch>
        </p:blipFill>
        <p:spPr bwMode="auto">
          <a:xfrm>
            <a:off x="353244" y="1484784"/>
            <a:ext cx="3456384" cy="45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40060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EE5168-5558-9346-B6C8-F11183605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Rice Bran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4898A484-50E0-E24B-8D9B-AD3B1B648210}"/>
              </a:ext>
            </a:extLst>
          </p:cNvPr>
          <p:cNvSpPr txBox="1">
            <a:spLocks noChangeArrowheads="1"/>
          </p:cNvSpPr>
          <p:nvPr/>
        </p:nvSpPr>
        <p:spPr>
          <a:xfrm>
            <a:off x="467544" y="1299221"/>
            <a:ext cx="51054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457200" indent="-4572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q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80000"/>
              <a:buFont typeface="Wingdings" pitchFamily="2" charset="2"/>
              <a:buChar char="q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SzPct val="80000"/>
              <a:buFont typeface="Wingdings" pitchFamily="2" charset="2"/>
              <a:buChar char="q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4"/>
              </a:buClr>
              <a:buSzPct val="80000"/>
              <a:buFont typeface="Wingdings" pitchFamily="2" charset="2"/>
              <a:buChar char="q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5"/>
              </a:buClr>
              <a:buSzPct val="80000"/>
              <a:buFont typeface="Wingdings" pitchFamily="2" charset="2"/>
              <a:buChar char="q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indent="-457200" algn="l" defTabSz="914400" rtl="0" eaLnBrk="1" latinLnBrk="0" hangingPunct="1">
              <a:spcBef>
                <a:spcPts val="1200"/>
              </a:spcBef>
              <a:buClr>
                <a:schemeClr val="accent6"/>
              </a:buClr>
              <a:buSzPct val="90000"/>
              <a:buFont typeface="Wingdings" pitchFamily="2" charset="2"/>
              <a:buChar char="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indent="-457200" algn="l" defTabSz="914400" rtl="0" eaLnBrk="1" latinLnBrk="0" hangingPunct="1">
              <a:spcBef>
                <a:spcPts val="1200"/>
              </a:spcBef>
              <a:buClr>
                <a:schemeClr val="accent1"/>
              </a:buClr>
              <a:buSzPct val="70000"/>
              <a:buFont typeface="Wingdings" pitchFamily="2" charset="2"/>
              <a:buChar char="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57200" algn="l" defTabSz="914400" rtl="0" eaLnBrk="1" latinLnBrk="0" hangingPunct="1">
              <a:spcBef>
                <a:spcPts val="1200"/>
              </a:spcBef>
              <a:buClr>
                <a:schemeClr val="accent3"/>
              </a:buClr>
              <a:buFont typeface="Courier New" pitchFamily="49" charset="0"/>
              <a:buChar char="o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indent="-457200" algn="l" defTabSz="914400" rtl="0" eaLnBrk="1" latinLnBrk="0" hangingPunct="1">
              <a:spcBef>
                <a:spcPts val="12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500" dirty="0"/>
              <a:t>Rice bran is rice mill waste</a:t>
            </a:r>
          </a:p>
          <a:p>
            <a:pPr>
              <a:lnSpc>
                <a:spcPct val="90000"/>
              </a:lnSpc>
            </a:pPr>
            <a:r>
              <a:rPr lang="en-US" sz="2500" dirty="0"/>
              <a:t>As energy source for ruminant</a:t>
            </a:r>
          </a:p>
          <a:p>
            <a:pPr>
              <a:lnSpc>
                <a:spcPct val="90000"/>
              </a:lnSpc>
            </a:pPr>
            <a:r>
              <a:rPr lang="en-US" sz="2500" dirty="0"/>
              <a:t>Water content of 10-14%</a:t>
            </a:r>
          </a:p>
          <a:p>
            <a:pPr>
              <a:lnSpc>
                <a:spcPct val="90000"/>
              </a:lnSpc>
            </a:pPr>
            <a:r>
              <a:rPr lang="en-US" sz="2500" dirty="0"/>
              <a:t>The quality varies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Water 10-14%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Crude Protein 10-12%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TDN 65%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500" dirty="0"/>
              <a:t>Used in ruminant 40% and in poultry 10-20%</a:t>
            </a:r>
          </a:p>
          <a:p>
            <a:pPr>
              <a:lnSpc>
                <a:spcPct val="90000"/>
              </a:lnSpc>
            </a:pPr>
            <a:r>
              <a:rPr lang="en-US" sz="2500" dirty="0"/>
              <a:t>Problems: 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High CF, easy to rancidity, high phytate acid and often mixed husks or limestone</a:t>
            </a: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7D00FAD0-EBBB-9B46-AE1D-5B47890CC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1700" y="1083130"/>
            <a:ext cx="2836525" cy="513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6865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60BA0F-5CD5-1044-9B32-4EAB2AA76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/>
              <a:t>Wheat Pollard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9233BC3-A105-A340-B97C-FF09F45EB093}"/>
              </a:ext>
            </a:extLst>
          </p:cNvPr>
          <p:cNvSpPr txBox="1">
            <a:spLocks noChangeArrowheads="1"/>
          </p:cNvSpPr>
          <p:nvPr/>
        </p:nvSpPr>
        <p:spPr>
          <a:xfrm>
            <a:off x="381000" y="1400076"/>
            <a:ext cx="44704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q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80000"/>
              <a:buFont typeface="Wingdings" pitchFamily="2" charset="2"/>
              <a:buChar char="q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SzPct val="80000"/>
              <a:buFont typeface="Wingdings" pitchFamily="2" charset="2"/>
              <a:buChar char="q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4"/>
              </a:buClr>
              <a:buSzPct val="80000"/>
              <a:buFont typeface="Wingdings" pitchFamily="2" charset="2"/>
              <a:buChar char="q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5"/>
              </a:buClr>
              <a:buSzPct val="80000"/>
              <a:buFont typeface="Wingdings" pitchFamily="2" charset="2"/>
              <a:buChar char="q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indent="-457200" algn="l" defTabSz="914400" rtl="0" eaLnBrk="1" latinLnBrk="0" hangingPunct="1">
              <a:spcBef>
                <a:spcPts val="1200"/>
              </a:spcBef>
              <a:buClr>
                <a:schemeClr val="accent6"/>
              </a:buClr>
              <a:buSzPct val="90000"/>
              <a:buFont typeface="Wingdings" pitchFamily="2" charset="2"/>
              <a:buChar char="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indent="-457200" algn="l" defTabSz="914400" rtl="0" eaLnBrk="1" latinLnBrk="0" hangingPunct="1">
              <a:spcBef>
                <a:spcPts val="1200"/>
              </a:spcBef>
              <a:buClr>
                <a:schemeClr val="accent1"/>
              </a:buClr>
              <a:buSzPct val="70000"/>
              <a:buFont typeface="Wingdings" pitchFamily="2" charset="2"/>
              <a:buChar char="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57200" algn="l" defTabSz="914400" rtl="0" eaLnBrk="1" latinLnBrk="0" hangingPunct="1">
              <a:spcBef>
                <a:spcPts val="1200"/>
              </a:spcBef>
              <a:buClr>
                <a:schemeClr val="accent3"/>
              </a:buClr>
              <a:buFont typeface="Courier New" pitchFamily="49" charset="0"/>
              <a:buChar char="o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indent="-457200" algn="l" defTabSz="914400" rtl="0" eaLnBrk="1" latinLnBrk="0" hangingPunct="1">
              <a:spcBef>
                <a:spcPts val="12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500" dirty="0"/>
              <a:t>Pollard is byproduct of milling wheat</a:t>
            </a:r>
          </a:p>
          <a:p>
            <a:pPr>
              <a:lnSpc>
                <a:spcPct val="90000"/>
              </a:lnSpc>
            </a:pPr>
            <a:r>
              <a:rPr lang="en-US" sz="2500" dirty="0"/>
              <a:t>Used as energy source for ruminant</a:t>
            </a:r>
          </a:p>
          <a:p>
            <a:pPr>
              <a:lnSpc>
                <a:spcPct val="90000"/>
              </a:lnSpc>
            </a:pPr>
            <a:r>
              <a:rPr lang="en-US" sz="2500" dirty="0"/>
              <a:t>The quality of pollard is relative stable: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Water content 10-12 %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Crude Protein 14%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TDN 68%</a:t>
            </a:r>
          </a:p>
          <a:p>
            <a:pPr>
              <a:lnSpc>
                <a:spcPct val="90000"/>
              </a:lnSpc>
            </a:pPr>
            <a:r>
              <a:rPr lang="en-US" sz="2500" dirty="0"/>
              <a:t>Constraints Crude Fiber 13 %</a:t>
            </a:r>
          </a:p>
        </p:txBody>
      </p:sp>
      <p:pic>
        <p:nvPicPr>
          <p:cNvPr id="8" name="Picture 4" descr="24wheat-bran">
            <a:extLst>
              <a:ext uri="{FF2B5EF4-FFF2-40B4-BE49-F238E27FC236}">
                <a16:creationId xmlns:a16="http://schemas.microsoft.com/office/drawing/2014/main" id="{3ACAAF6C-B6EA-6E44-848F-C3B06CB40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8488" y="1539775"/>
            <a:ext cx="3996243" cy="3845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04970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4364EC0-6F47-D64E-96DF-F26CB1FA2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/>
              <a:t>Cassava Waste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CC7994A1-8F7F-9149-9440-1341689483CE}"/>
              </a:ext>
            </a:extLst>
          </p:cNvPr>
          <p:cNvSpPr txBox="1">
            <a:spLocks noChangeArrowheads="1"/>
          </p:cNvSpPr>
          <p:nvPr/>
        </p:nvSpPr>
        <p:spPr>
          <a:xfrm>
            <a:off x="432470" y="1370484"/>
            <a:ext cx="444433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q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80000"/>
              <a:buFont typeface="Wingdings" pitchFamily="2" charset="2"/>
              <a:buChar char="q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SzPct val="80000"/>
              <a:buFont typeface="Wingdings" pitchFamily="2" charset="2"/>
              <a:buChar char="q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4"/>
              </a:buClr>
              <a:buSzPct val="80000"/>
              <a:buFont typeface="Wingdings" pitchFamily="2" charset="2"/>
              <a:buChar char="q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5"/>
              </a:buClr>
              <a:buSzPct val="80000"/>
              <a:buFont typeface="Wingdings" pitchFamily="2" charset="2"/>
              <a:buChar char="q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indent="-457200" algn="l" defTabSz="914400" rtl="0" eaLnBrk="1" latinLnBrk="0" hangingPunct="1">
              <a:spcBef>
                <a:spcPts val="1200"/>
              </a:spcBef>
              <a:buClr>
                <a:schemeClr val="accent6"/>
              </a:buClr>
              <a:buSzPct val="90000"/>
              <a:buFont typeface="Wingdings" pitchFamily="2" charset="2"/>
              <a:buChar char="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indent="-457200" algn="l" defTabSz="914400" rtl="0" eaLnBrk="1" latinLnBrk="0" hangingPunct="1">
              <a:spcBef>
                <a:spcPts val="1200"/>
              </a:spcBef>
              <a:buClr>
                <a:schemeClr val="accent1"/>
              </a:buClr>
              <a:buSzPct val="70000"/>
              <a:buFont typeface="Wingdings" pitchFamily="2" charset="2"/>
              <a:buChar char="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57200" algn="l" defTabSz="914400" rtl="0" eaLnBrk="1" latinLnBrk="0" hangingPunct="1">
              <a:spcBef>
                <a:spcPts val="1200"/>
              </a:spcBef>
              <a:buClr>
                <a:schemeClr val="accent3"/>
              </a:buClr>
              <a:buFont typeface="Courier New" pitchFamily="49" charset="0"/>
              <a:buChar char="o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indent="-457200" algn="l" defTabSz="914400" rtl="0" eaLnBrk="1" latinLnBrk="0" hangingPunct="1">
              <a:spcBef>
                <a:spcPts val="12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/>
              <a:t>Cassava waste is byproduct from tapioca industry</a:t>
            </a:r>
          </a:p>
          <a:p>
            <a:pPr>
              <a:lnSpc>
                <a:spcPct val="90000"/>
              </a:lnSpc>
            </a:pPr>
            <a:r>
              <a:rPr lang="en-US" sz="2400"/>
              <a:t>Used as energy sources</a:t>
            </a:r>
          </a:p>
          <a:p>
            <a:pPr>
              <a:lnSpc>
                <a:spcPct val="90000"/>
              </a:lnSpc>
            </a:pPr>
            <a:r>
              <a:rPr lang="en-US" sz="2400"/>
              <a:t>Nutrition content:</a:t>
            </a:r>
          </a:p>
          <a:p>
            <a:pPr lvl="1">
              <a:lnSpc>
                <a:spcPct val="90000"/>
              </a:lnSpc>
            </a:pPr>
            <a:r>
              <a:rPr lang="en-US" sz="2100"/>
              <a:t>Low Crude Protein 1.8-2%</a:t>
            </a:r>
          </a:p>
          <a:p>
            <a:pPr lvl="1">
              <a:lnSpc>
                <a:spcPct val="90000"/>
              </a:lnSpc>
            </a:pPr>
            <a:r>
              <a:rPr lang="en-US" sz="2100"/>
              <a:t>High energy TDN 78.9%</a:t>
            </a:r>
          </a:p>
          <a:p>
            <a:pPr>
              <a:lnSpc>
                <a:spcPct val="90000"/>
              </a:lnSpc>
            </a:pPr>
            <a:r>
              <a:rPr lang="en-US" sz="2400"/>
              <a:t>Contains HCN (but lower than cassava)</a:t>
            </a:r>
          </a:p>
          <a:p>
            <a:pPr>
              <a:lnSpc>
                <a:spcPct val="90000"/>
              </a:lnSpc>
            </a:pPr>
            <a:r>
              <a:rPr lang="en-US" sz="2400"/>
              <a:t>In ruminant rations used up to 40%</a:t>
            </a:r>
          </a:p>
        </p:txBody>
      </p:sp>
      <p:pic>
        <p:nvPicPr>
          <p:cNvPr id="8" name="Picture 4" descr="Onggok">
            <a:extLst>
              <a:ext uri="{FF2B5EF4-FFF2-40B4-BE49-F238E27FC236}">
                <a16:creationId xmlns:a16="http://schemas.microsoft.com/office/drawing/2014/main" id="{1FE628FA-706E-E743-BAC3-BF6A881A3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8780" y="1603400"/>
            <a:ext cx="4076666" cy="30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57799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3680C59-2458-D94A-BA33-962FBCBA6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/>
              <a:t>Molasses</a:t>
            </a:r>
          </a:p>
        </p:txBody>
      </p:sp>
      <p:pic>
        <p:nvPicPr>
          <p:cNvPr id="8" name="Picture 2" descr="Hasil gambar untuk molases">
            <a:extLst>
              <a:ext uri="{FF2B5EF4-FFF2-40B4-BE49-F238E27FC236}">
                <a16:creationId xmlns:a16="http://schemas.microsoft.com/office/drawing/2014/main" id="{6C6116AE-7974-354A-B509-0289BC824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128" y="1497732"/>
            <a:ext cx="3861668" cy="386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D1DB63F4-8AC6-CC42-AD93-0E63DC52522A}"/>
              </a:ext>
            </a:extLst>
          </p:cNvPr>
          <p:cNvSpPr txBox="1">
            <a:spLocks noChangeArrowheads="1"/>
          </p:cNvSpPr>
          <p:nvPr/>
        </p:nvSpPr>
        <p:spPr>
          <a:xfrm>
            <a:off x="432470" y="1370484"/>
            <a:ext cx="444433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q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80000"/>
              <a:buFont typeface="Wingdings" pitchFamily="2" charset="2"/>
              <a:buChar char="q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SzPct val="80000"/>
              <a:buFont typeface="Wingdings" pitchFamily="2" charset="2"/>
              <a:buChar char="q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4"/>
              </a:buClr>
              <a:buSzPct val="80000"/>
              <a:buFont typeface="Wingdings" pitchFamily="2" charset="2"/>
              <a:buChar char="q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5"/>
              </a:buClr>
              <a:buSzPct val="80000"/>
              <a:buFont typeface="Wingdings" pitchFamily="2" charset="2"/>
              <a:buChar char="q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indent="-457200" algn="l" defTabSz="914400" rtl="0" eaLnBrk="1" latinLnBrk="0" hangingPunct="1">
              <a:spcBef>
                <a:spcPts val="1200"/>
              </a:spcBef>
              <a:buClr>
                <a:schemeClr val="accent6"/>
              </a:buClr>
              <a:buSzPct val="90000"/>
              <a:buFont typeface="Wingdings" pitchFamily="2" charset="2"/>
              <a:buChar char="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indent="-457200" algn="l" defTabSz="914400" rtl="0" eaLnBrk="1" latinLnBrk="0" hangingPunct="1">
              <a:spcBef>
                <a:spcPts val="1200"/>
              </a:spcBef>
              <a:buClr>
                <a:schemeClr val="accent1"/>
              </a:buClr>
              <a:buSzPct val="70000"/>
              <a:buFont typeface="Wingdings" pitchFamily="2" charset="2"/>
              <a:buChar char="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57200" algn="l" defTabSz="914400" rtl="0" eaLnBrk="1" latinLnBrk="0" hangingPunct="1">
              <a:spcBef>
                <a:spcPts val="1200"/>
              </a:spcBef>
              <a:buClr>
                <a:schemeClr val="accent3"/>
              </a:buClr>
              <a:buFont typeface="Courier New" pitchFamily="49" charset="0"/>
              <a:buChar char="o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indent="-457200" algn="l" defTabSz="914400" rtl="0" eaLnBrk="1" latinLnBrk="0" hangingPunct="1">
              <a:spcBef>
                <a:spcPts val="12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/>
              <a:t>Molasses is a byproduct from sugar mill</a:t>
            </a:r>
          </a:p>
          <a:p>
            <a:pPr>
              <a:lnSpc>
                <a:spcPct val="90000"/>
              </a:lnSpc>
            </a:pPr>
            <a:r>
              <a:rPr lang="en-US" sz="2400"/>
              <a:t>Has high palatability, both for ruminants and poultry.</a:t>
            </a:r>
          </a:p>
          <a:p>
            <a:pPr>
              <a:lnSpc>
                <a:spcPct val="90000"/>
              </a:lnSpc>
            </a:pPr>
            <a:r>
              <a:rPr lang="en-US" sz="2400"/>
              <a:t>High carbohydrate content (48-60% in the form of sugar).</a:t>
            </a:r>
          </a:p>
          <a:p>
            <a:pPr>
              <a:lnSpc>
                <a:spcPct val="90000"/>
              </a:lnSpc>
            </a:pPr>
            <a:r>
              <a:rPr lang="en-US" sz="2400"/>
              <a:t>Have a good mineral content.</a:t>
            </a:r>
          </a:p>
          <a:p>
            <a:pPr>
              <a:lnSpc>
                <a:spcPct val="90000"/>
              </a:lnSpc>
            </a:pPr>
            <a:r>
              <a:rPr lang="en-US" sz="2400"/>
              <a:t>An important ingredient for the manufacture of mineral blocks.</a:t>
            </a:r>
          </a:p>
          <a:p>
            <a:pPr>
              <a:lnSpc>
                <a:spcPct val="90000"/>
              </a:lnSpc>
            </a:pPr>
            <a:r>
              <a:rPr lang="en-US" sz="2400"/>
              <a:t>Its use in ruminant ration 15%</a:t>
            </a:r>
          </a:p>
        </p:txBody>
      </p:sp>
    </p:spTree>
    <p:extLst>
      <p:ext uri="{BB962C8B-B14F-4D97-AF65-F5344CB8AC3E}">
        <p14:creationId xmlns:p14="http://schemas.microsoft.com/office/powerpoint/2010/main" val="31643026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876B79-E450-5840-AF95-19BF08A44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/>
              <a:t>Crude Palm Oil (CPO)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A173AC43-0D20-E54C-B6E9-2C456A413252}"/>
              </a:ext>
            </a:extLst>
          </p:cNvPr>
          <p:cNvSpPr txBox="1">
            <a:spLocks noChangeArrowheads="1"/>
          </p:cNvSpPr>
          <p:nvPr/>
        </p:nvSpPr>
        <p:spPr>
          <a:xfrm>
            <a:off x="755577" y="1412776"/>
            <a:ext cx="396044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q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80000"/>
              <a:buFont typeface="Wingdings" pitchFamily="2" charset="2"/>
              <a:buChar char="q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SzPct val="80000"/>
              <a:buFont typeface="Wingdings" pitchFamily="2" charset="2"/>
              <a:buChar char="q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4"/>
              </a:buClr>
              <a:buSzPct val="80000"/>
              <a:buFont typeface="Wingdings" pitchFamily="2" charset="2"/>
              <a:buChar char="q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5"/>
              </a:buClr>
              <a:buSzPct val="80000"/>
              <a:buFont typeface="Wingdings" pitchFamily="2" charset="2"/>
              <a:buChar char="q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indent="-457200" algn="l" defTabSz="914400" rtl="0" eaLnBrk="1" latinLnBrk="0" hangingPunct="1">
              <a:spcBef>
                <a:spcPts val="1200"/>
              </a:spcBef>
              <a:buClr>
                <a:schemeClr val="accent6"/>
              </a:buClr>
              <a:buSzPct val="90000"/>
              <a:buFont typeface="Wingdings" pitchFamily="2" charset="2"/>
              <a:buChar char="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indent="-457200" algn="l" defTabSz="914400" rtl="0" eaLnBrk="1" latinLnBrk="0" hangingPunct="1">
              <a:spcBef>
                <a:spcPts val="1200"/>
              </a:spcBef>
              <a:buClr>
                <a:schemeClr val="accent1"/>
              </a:buClr>
              <a:buSzPct val="70000"/>
              <a:buFont typeface="Wingdings" pitchFamily="2" charset="2"/>
              <a:buChar char="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57200" algn="l" defTabSz="914400" rtl="0" eaLnBrk="1" latinLnBrk="0" hangingPunct="1">
              <a:spcBef>
                <a:spcPts val="1200"/>
              </a:spcBef>
              <a:buClr>
                <a:schemeClr val="accent3"/>
              </a:buClr>
              <a:buFont typeface="Courier New" pitchFamily="49" charset="0"/>
              <a:buChar char="o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indent="-457200" algn="l" defTabSz="914400" rtl="0" eaLnBrk="1" latinLnBrk="0" hangingPunct="1">
              <a:spcBef>
                <a:spcPts val="12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CPO is main products of palm oil industry</a:t>
            </a:r>
          </a:p>
          <a:p>
            <a:r>
              <a:rPr lang="en-US" sz="2400" dirty="0"/>
              <a:t>As energy sources</a:t>
            </a:r>
          </a:p>
          <a:p>
            <a:r>
              <a:rPr lang="en-US" sz="2400" dirty="0"/>
              <a:t>Nutrient content:</a:t>
            </a:r>
          </a:p>
          <a:p>
            <a:pPr lvl="1"/>
            <a:r>
              <a:rPr lang="en-US" sz="2100" dirty="0"/>
              <a:t>Water content of 1-2 %</a:t>
            </a:r>
          </a:p>
          <a:p>
            <a:pPr lvl="1"/>
            <a:r>
              <a:rPr lang="en-US" sz="2100" dirty="0"/>
              <a:t>EM 7800-8000 kcal/kg</a:t>
            </a:r>
          </a:p>
          <a:p>
            <a:r>
              <a:rPr lang="en-US" sz="2400" dirty="0"/>
              <a:t>In Poultry used up to 5 %</a:t>
            </a:r>
          </a:p>
          <a:p>
            <a:r>
              <a:rPr lang="en-US" sz="2400" dirty="0"/>
              <a:t>Improving the palatability of the ration</a:t>
            </a:r>
          </a:p>
          <a:p>
            <a:r>
              <a:rPr lang="en-US" sz="2400" b="1" dirty="0">
                <a:solidFill>
                  <a:srgbClr val="00BB56"/>
                </a:solidFill>
              </a:rPr>
              <a:t>Low heat increment</a:t>
            </a:r>
          </a:p>
        </p:txBody>
      </p:sp>
      <p:pic>
        <p:nvPicPr>
          <p:cNvPr id="9" name="Picture 2" descr="Hasil gambar untuk CPO">
            <a:extLst>
              <a:ext uri="{FF2B5EF4-FFF2-40B4-BE49-F238E27FC236}">
                <a16:creationId xmlns:a16="http://schemas.microsoft.com/office/drawing/2014/main" id="{95C070AA-82CA-654C-83BE-9B4043F94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89085"/>
            <a:ext cx="4355976" cy="326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5174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20115" y="1268884"/>
            <a:ext cx="4608512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q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80000"/>
              <a:buFont typeface="Wingdings" pitchFamily="2" charset="2"/>
              <a:buChar char="q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SzPct val="80000"/>
              <a:buFont typeface="Wingdings" pitchFamily="2" charset="2"/>
              <a:buChar char="q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4"/>
              </a:buClr>
              <a:buSzPct val="80000"/>
              <a:buFont typeface="Wingdings" pitchFamily="2" charset="2"/>
              <a:buChar char="q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5"/>
              </a:buClr>
              <a:buSzPct val="80000"/>
              <a:buFont typeface="Wingdings" pitchFamily="2" charset="2"/>
              <a:buChar char="q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indent="-457200" algn="l" defTabSz="914400" rtl="0" eaLnBrk="1" latinLnBrk="0" hangingPunct="1">
              <a:spcBef>
                <a:spcPts val="1200"/>
              </a:spcBef>
              <a:buClr>
                <a:schemeClr val="accent6"/>
              </a:buClr>
              <a:buSzPct val="90000"/>
              <a:buFont typeface="Wingdings" pitchFamily="2" charset="2"/>
              <a:buChar char="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indent="-457200" algn="l" defTabSz="914400" rtl="0" eaLnBrk="1" latinLnBrk="0" hangingPunct="1">
              <a:spcBef>
                <a:spcPts val="1200"/>
              </a:spcBef>
              <a:buClr>
                <a:schemeClr val="accent1"/>
              </a:buClr>
              <a:buSzPct val="70000"/>
              <a:buFont typeface="Wingdings" pitchFamily="2" charset="2"/>
              <a:buChar char="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57200" algn="l" defTabSz="914400" rtl="0" eaLnBrk="1" latinLnBrk="0" hangingPunct="1">
              <a:spcBef>
                <a:spcPts val="1200"/>
              </a:spcBef>
              <a:buClr>
                <a:schemeClr val="accent3"/>
              </a:buClr>
              <a:buFont typeface="Courier New" pitchFamily="49" charset="0"/>
              <a:buChar char="o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indent="-457200" algn="l" defTabSz="914400" rtl="0" eaLnBrk="1" latinLnBrk="0" hangingPunct="1">
              <a:spcBef>
                <a:spcPts val="12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/>
              <a:t>SBM is a byproduct from processing soybean oil</a:t>
            </a:r>
          </a:p>
          <a:p>
            <a:r>
              <a:rPr lang="en-US" sz="2500" dirty="0"/>
              <a:t>As protein sources, has complete amino acids</a:t>
            </a:r>
          </a:p>
          <a:p>
            <a:r>
              <a:rPr lang="en-US" sz="2500" dirty="0"/>
              <a:t>Nutrient content:</a:t>
            </a:r>
          </a:p>
          <a:p>
            <a:pPr lvl="1"/>
            <a:r>
              <a:rPr lang="en-US" sz="2200" dirty="0"/>
              <a:t>Water content of 10-11%</a:t>
            </a:r>
          </a:p>
          <a:p>
            <a:pPr lvl="1"/>
            <a:r>
              <a:rPr lang="en-US" sz="2500" dirty="0"/>
              <a:t>Crude protein 49-52%</a:t>
            </a:r>
          </a:p>
          <a:p>
            <a:pPr lvl="1"/>
            <a:r>
              <a:rPr lang="en-US" sz="2500" dirty="0"/>
              <a:t>TDN 90%</a:t>
            </a:r>
          </a:p>
          <a:p>
            <a:r>
              <a:rPr lang="en-US" sz="2500" dirty="0"/>
              <a:t>Limitation: trypsin inhibitor</a:t>
            </a:r>
          </a:p>
        </p:txBody>
      </p:sp>
      <p:pic>
        <p:nvPicPr>
          <p:cNvPr id="6" name="Picture 2" descr="Hasil gambar untuk soybean m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95" y="1663700"/>
            <a:ext cx="4378306" cy="311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CC731EF-4D92-3F42-85A4-D34D4FB22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/>
              <a:t>Soybean Meal (SBM)</a:t>
            </a:r>
          </a:p>
        </p:txBody>
      </p:sp>
    </p:spTree>
    <p:extLst>
      <p:ext uri="{BB962C8B-B14F-4D97-AF65-F5344CB8AC3E}">
        <p14:creationId xmlns:p14="http://schemas.microsoft.com/office/powerpoint/2010/main" val="9446486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44500" y="1562100"/>
            <a:ext cx="47117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q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80000"/>
              <a:buFont typeface="Wingdings" pitchFamily="2" charset="2"/>
              <a:buChar char="q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SzPct val="80000"/>
              <a:buFont typeface="Wingdings" pitchFamily="2" charset="2"/>
              <a:buChar char="q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4"/>
              </a:buClr>
              <a:buSzPct val="80000"/>
              <a:buFont typeface="Wingdings" pitchFamily="2" charset="2"/>
              <a:buChar char="q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5"/>
              </a:buClr>
              <a:buSzPct val="80000"/>
              <a:buFont typeface="Wingdings" pitchFamily="2" charset="2"/>
              <a:buChar char="q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indent="-457200" algn="l" defTabSz="914400" rtl="0" eaLnBrk="1" latinLnBrk="0" hangingPunct="1">
              <a:spcBef>
                <a:spcPts val="1200"/>
              </a:spcBef>
              <a:buClr>
                <a:schemeClr val="accent6"/>
              </a:buClr>
              <a:buSzPct val="90000"/>
              <a:buFont typeface="Wingdings" pitchFamily="2" charset="2"/>
              <a:buChar char="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indent="-457200" algn="l" defTabSz="914400" rtl="0" eaLnBrk="1" latinLnBrk="0" hangingPunct="1">
              <a:spcBef>
                <a:spcPts val="1200"/>
              </a:spcBef>
              <a:buClr>
                <a:schemeClr val="accent1"/>
              </a:buClr>
              <a:buSzPct val="70000"/>
              <a:buFont typeface="Wingdings" pitchFamily="2" charset="2"/>
              <a:buChar char="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57200" algn="l" defTabSz="914400" rtl="0" eaLnBrk="1" latinLnBrk="0" hangingPunct="1">
              <a:spcBef>
                <a:spcPts val="1200"/>
              </a:spcBef>
              <a:buClr>
                <a:schemeClr val="accent3"/>
              </a:buClr>
              <a:buFont typeface="Courier New" pitchFamily="49" charset="0"/>
              <a:buChar char="o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indent="-457200" algn="l" defTabSz="914400" rtl="0" eaLnBrk="1" latinLnBrk="0" hangingPunct="1">
              <a:spcBef>
                <a:spcPts val="12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/>
              <a:t>PKM or PKC is byproduct from palm oil industry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The composition of nutrients vary depending on the processing</a:t>
            </a:r>
          </a:p>
          <a:p>
            <a:pPr lvl="1">
              <a:lnSpc>
                <a:spcPct val="90000"/>
              </a:lnSpc>
            </a:pPr>
            <a:r>
              <a:rPr lang="en-US" sz="2100" dirty="0"/>
              <a:t>Crude Protein 13-17%</a:t>
            </a:r>
          </a:p>
          <a:p>
            <a:pPr lvl="1">
              <a:lnSpc>
                <a:spcPct val="90000"/>
              </a:lnSpc>
            </a:pPr>
            <a:r>
              <a:rPr lang="en-US" sz="2100" dirty="0"/>
              <a:t>TDN 68-70%</a:t>
            </a:r>
          </a:p>
          <a:p>
            <a:pPr lvl="1">
              <a:lnSpc>
                <a:spcPct val="90000"/>
              </a:lnSpc>
            </a:pPr>
            <a:r>
              <a:rPr lang="en-US" sz="2100" dirty="0"/>
              <a:t>Fat and fiber varies</a:t>
            </a:r>
          </a:p>
          <a:p>
            <a:pPr lvl="1">
              <a:lnSpc>
                <a:spcPct val="90000"/>
              </a:lnSpc>
            </a:pPr>
            <a:r>
              <a:rPr lang="en-US" sz="2100" dirty="0"/>
              <a:t>Methionine deficiency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Used in ruminant max 25%</a:t>
            </a:r>
            <a:endParaRPr lang="el-GR" sz="2400" dirty="0">
              <a:cs typeface="Arial" charset="0"/>
            </a:endParaRPr>
          </a:p>
        </p:txBody>
      </p:sp>
      <p:pic>
        <p:nvPicPr>
          <p:cNvPr id="4" name="Picture 4" descr="Storage%20Fish%20Meal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 l="6998" r="7039" b="18756"/>
          <a:stretch>
            <a:fillRect/>
          </a:stretch>
        </p:blipFill>
        <p:spPr>
          <a:xfrm>
            <a:off x="4950169" y="1727200"/>
            <a:ext cx="4028731" cy="3187700"/>
          </a:xfrm>
          <a:prstGeom prst="rect">
            <a:avLst/>
          </a:prstGeom>
          <a:noFill/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4E2C7A68-292F-3941-B5A4-F8049FE44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/>
              <a:t>Palm Kernel Meal (PKM)</a:t>
            </a:r>
          </a:p>
        </p:txBody>
      </p:sp>
    </p:spTree>
    <p:extLst>
      <p:ext uri="{BB962C8B-B14F-4D97-AF65-F5344CB8AC3E}">
        <p14:creationId xmlns:p14="http://schemas.microsoft.com/office/powerpoint/2010/main" val="27007586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328192"/>
            <a:ext cx="48768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q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80000"/>
              <a:buFont typeface="Wingdings" pitchFamily="2" charset="2"/>
              <a:buChar char="q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SzPct val="80000"/>
              <a:buFont typeface="Wingdings" pitchFamily="2" charset="2"/>
              <a:buChar char="q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accent4"/>
              </a:buClr>
              <a:buSzPct val="80000"/>
              <a:buFont typeface="Wingdings" pitchFamily="2" charset="2"/>
              <a:buChar char="q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accent5"/>
              </a:buClr>
              <a:buSzPct val="80000"/>
              <a:buFont typeface="Wingdings" pitchFamily="2" charset="2"/>
              <a:buChar char="q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indent="-457200" algn="l" defTabSz="914400" rtl="0" eaLnBrk="1" latinLnBrk="0" hangingPunct="1">
              <a:spcBef>
                <a:spcPts val="1200"/>
              </a:spcBef>
              <a:buClr>
                <a:schemeClr val="accent6"/>
              </a:buClr>
              <a:buSzPct val="90000"/>
              <a:buFont typeface="Wingdings" pitchFamily="2" charset="2"/>
              <a:buChar char="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indent="-457200" algn="l" defTabSz="914400" rtl="0" eaLnBrk="1" latinLnBrk="0" hangingPunct="1">
              <a:spcBef>
                <a:spcPts val="1200"/>
              </a:spcBef>
              <a:buClr>
                <a:schemeClr val="accent1"/>
              </a:buClr>
              <a:buSzPct val="70000"/>
              <a:buFont typeface="Wingdings" pitchFamily="2" charset="2"/>
              <a:buChar char="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57200" algn="l" defTabSz="914400" rtl="0" eaLnBrk="1" latinLnBrk="0" hangingPunct="1">
              <a:spcBef>
                <a:spcPts val="1200"/>
              </a:spcBef>
              <a:buClr>
                <a:schemeClr val="accent3"/>
              </a:buClr>
              <a:buFont typeface="Courier New" pitchFamily="49" charset="0"/>
              <a:buChar char="o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indent="-457200" algn="l" defTabSz="914400" rtl="0" eaLnBrk="1" latinLnBrk="0" hangingPunct="1">
              <a:spcBef>
                <a:spcPts val="12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/>
              <a:t>CGM is a waste oil processing corn</a:t>
            </a:r>
          </a:p>
          <a:p>
            <a:r>
              <a:rPr lang="en-US" sz="2500"/>
              <a:t>Used as protein sources</a:t>
            </a:r>
          </a:p>
          <a:p>
            <a:r>
              <a:rPr lang="en-US" sz="2500"/>
              <a:t>Nutrient contents:</a:t>
            </a:r>
          </a:p>
          <a:p>
            <a:pPr lvl="1"/>
            <a:r>
              <a:rPr lang="en-US" sz="2200"/>
              <a:t>Water content 9-10%</a:t>
            </a:r>
          </a:p>
          <a:p>
            <a:pPr lvl="1"/>
            <a:r>
              <a:rPr lang="en-US" sz="2500"/>
              <a:t>Crude Protein 65%</a:t>
            </a:r>
          </a:p>
          <a:p>
            <a:pPr lvl="1"/>
            <a:r>
              <a:rPr lang="en-US" sz="2500"/>
              <a:t>ME 3900-4000 kcal/kg</a:t>
            </a:r>
          </a:p>
          <a:p>
            <a:r>
              <a:rPr lang="en-US" sz="2500"/>
              <a:t>Usage on poultry feed up to 8%</a:t>
            </a:r>
          </a:p>
          <a:p>
            <a:r>
              <a:rPr lang="en-US" sz="2500"/>
              <a:t>CGM Import USA</a:t>
            </a:r>
          </a:p>
        </p:txBody>
      </p:sp>
      <p:pic>
        <p:nvPicPr>
          <p:cNvPr id="4" name="Picture 4" descr="cgm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76368" y="1612900"/>
            <a:ext cx="3852290" cy="3049729"/>
          </a:xfrm>
          <a:prstGeom prst="rect">
            <a:avLst/>
          </a:prstGeom>
          <a:noFill/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E17F8945-87A6-6742-85B3-C521FB367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/>
              <a:t>Corn Gluten Meal (CGM)</a:t>
            </a:r>
          </a:p>
        </p:txBody>
      </p:sp>
    </p:spTree>
    <p:extLst>
      <p:ext uri="{BB962C8B-B14F-4D97-AF65-F5344CB8AC3E}">
        <p14:creationId xmlns:p14="http://schemas.microsoft.com/office/powerpoint/2010/main" val="16018898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8FD5C-7FCB-AD4E-8F97-919128939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3200" dirty="0"/>
              <a:t>Elephant Grass - Napier Grass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C32D2-57B1-B541-866C-C688ADDC0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50" y="1344344"/>
            <a:ext cx="3981450" cy="4948103"/>
          </a:xfrm>
        </p:spPr>
        <p:txBody>
          <a:bodyPr>
            <a:normAutofit/>
          </a:bodyPr>
          <a:lstStyle/>
          <a:p>
            <a:r>
              <a:rPr lang="en-US" sz="2500" dirty="0"/>
              <a:t>Origin from Africa middle area</a:t>
            </a:r>
          </a:p>
          <a:p>
            <a:r>
              <a:rPr lang="en-US" sz="2500" dirty="0"/>
              <a:t>Productivity is high (150 ton/ha/year)</a:t>
            </a:r>
          </a:p>
          <a:p>
            <a:r>
              <a:rPr lang="en-US" sz="2500" dirty="0"/>
              <a:t>Nutrient content:</a:t>
            </a:r>
          </a:p>
          <a:p>
            <a:pPr lvl="1"/>
            <a:r>
              <a:rPr lang="en-US" sz="2500" dirty="0"/>
              <a:t>DM 	12-18%</a:t>
            </a:r>
          </a:p>
          <a:p>
            <a:pPr lvl="1"/>
            <a:r>
              <a:rPr lang="en-US" sz="2500" dirty="0"/>
              <a:t>CP 	6-9%</a:t>
            </a:r>
          </a:p>
          <a:p>
            <a:pPr lvl="1"/>
            <a:r>
              <a:rPr lang="en-US" sz="2500" dirty="0"/>
              <a:t>CF	26-40%</a:t>
            </a:r>
          </a:p>
          <a:p>
            <a:pPr lvl="1"/>
            <a:r>
              <a:rPr lang="en-US" sz="2500" dirty="0"/>
              <a:t>TDN 	55-67%</a:t>
            </a:r>
          </a:p>
          <a:p>
            <a:r>
              <a:rPr lang="en-US" sz="2500" dirty="0"/>
              <a:t>Palatability is quite good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27236F-3B7F-4948-A377-786C74299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29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F00060-9A8A-2140-B419-86EC591187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118" y="1571946"/>
            <a:ext cx="4502882" cy="299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394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Beef Cattle 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455" y="1484784"/>
            <a:ext cx="4464496" cy="3840163"/>
          </a:xfrm>
        </p:spPr>
        <p:txBody>
          <a:bodyPr/>
          <a:lstStyle/>
          <a:p>
            <a:r>
              <a:rPr lang="en-US" dirty="0"/>
              <a:t>Calf (milk replacer, calf starter)</a:t>
            </a:r>
          </a:p>
          <a:p>
            <a:r>
              <a:rPr lang="en-US" dirty="0"/>
              <a:t>Growing (grower ration)</a:t>
            </a:r>
          </a:p>
          <a:p>
            <a:r>
              <a:rPr lang="en-US" dirty="0"/>
              <a:t>Fattening (finisher ration)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36" name="Picture 12" descr="Image result for beef cattle feed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20398"/>
            <a:ext cx="3995936" cy="265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3667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AFFB3-5176-134A-A6AD-7183AD4F2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i="1" dirty="0" err="1"/>
              <a:t>Leucana</a:t>
            </a:r>
            <a:r>
              <a:rPr lang="en-US" sz="3200" i="1"/>
              <a:t> </a:t>
            </a:r>
            <a:r>
              <a:rPr lang="en-US" sz="3200" i="1" err="1"/>
              <a:t>leucocephala</a:t>
            </a:r>
            <a:r>
              <a:rPr lang="en-US" sz="3200" i="1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FD78DD-EE52-9B4C-AF40-E72C077BEB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07126"/>
            <a:ext cx="4705834" cy="3828474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E04ADC6-5EF3-6444-A0F9-0524EF2F3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0883" y="1607126"/>
            <a:ext cx="4125233" cy="4040185"/>
          </a:xfrm>
        </p:spPr>
        <p:txBody>
          <a:bodyPr>
            <a:noAutofit/>
          </a:bodyPr>
          <a:lstStyle/>
          <a:p>
            <a:r>
              <a:rPr lang="en-US" sz="2200" dirty="0"/>
              <a:t>Origin from Guatemala.</a:t>
            </a:r>
          </a:p>
          <a:p>
            <a:r>
              <a:rPr lang="en-US" sz="2200" dirty="0"/>
              <a:t>Nutrient content:</a:t>
            </a:r>
          </a:p>
          <a:p>
            <a:pPr lvl="1"/>
            <a:r>
              <a:rPr lang="en-US" sz="2200" dirty="0"/>
              <a:t>CP : 14-19%.</a:t>
            </a:r>
          </a:p>
          <a:p>
            <a:pPr lvl="1"/>
            <a:r>
              <a:rPr lang="en-US" sz="2200" dirty="0"/>
              <a:t>CF : 33-66%.</a:t>
            </a:r>
          </a:p>
          <a:p>
            <a:r>
              <a:rPr lang="en-US" sz="2200" dirty="0" err="1"/>
              <a:t>Vit</a:t>
            </a:r>
            <a:r>
              <a:rPr lang="en-US" sz="2200" dirty="0"/>
              <a:t> content C and A are usually high.</a:t>
            </a:r>
          </a:p>
          <a:p>
            <a:r>
              <a:rPr lang="en-US" sz="2200" dirty="0"/>
              <a:t>Contains anti nutrition </a:t>
            </a:r>
            <a:r>
              <a:rPr lang="en-US" sz="2200" dirty="0" err="1"/>
              <a:t>mimosin</a:t>
            </a:r>
            <a:r>
              <a:rPr lang="en-US" sz="2200" dirty="0"/>
              <a:t>, dangerous especially for </a:t>
            </a:r>
            <a:r>
              <a:rPr lang="en-US" sz="2200" dirty="0" err="1"/>
              <a:t>monogastrik</a:t>
            </a:r>
            <a:r>
              <a:rPr lang="en-US" sz="2200" dirty="0"/>
              <a:t>.</a:t>
            </a:r>
          </a:p>
          <a:p>
            <a:r>
              <a:rPr lang="en-US" sz="2200" dirty="0"/>
              <a:t>Used up to 25% in goat ration</a:t>
            </a:r>
          </a:p>
        </p:txBody>
      </p:sp>
    </p:spTree>
    <p:extLst>
      <p:ext uri="{BB962C8B-B14F-4D97-AF65-F5344CB8AC3E}">
        <p14:creationId xmlns:p14="http://schemas.microsoft.com/office/powerpoint/2010/main" val="5235738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2DA31-0EA5-1F40-9FEF-642B5B7BA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i="1" dirty="0" err="1"/>
              <a:t>Caliandra</a:t>
            </a:r>
            <a:r>
              <a:rPr lang="en-US" sz="3200" i="1" dirty="0"/>
              <a:t> </a:t>
            </a:r>
            <a:r>
              <a:rPr lang="en-US" sz="3200" i="1" dirty="0" err="1"/>
              <a:t>calothyrsus</a:t>
            </a:r>
            <a:endParaRPr lang="en-US" sz="32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96BCF-FB9A-1148-9A47-972D4C72E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0883" y="1737877"/>
            <a:ext cx="4125233" cy="4040185"/>
          </a:xfrm>
        </p:spPr>
        <p:txBody>
          <a:bodyPr>
            <a:noAutofit/>
          </a:bodyPr>
          <a:lstStyle/>
          <a:p>
            <a:r>
              <a:rPr lang="en-US" sz="2400"/>
              <a:t>Origin from Central America</a:t>
            </a:r>
          </a:p>
          <a:p>
            <a:r>
              <a:rPr lang="en-US" sz="2400"/>
              <a:t>Nutrient content:</a:t>
            </a:r>
          </a:p>
          <a:p>
            <a:pPr lvl="1"/>
            <a:r>
              <a:rPr lang="en-US" sz="2100"/>
              <a:t>Crude Protein quite high 24%.</a:t>
            </a:r>
          </a:p>
          <a:p>
            <a:pPr lvl="1"/>
            <a:r>
              <a:rPr lang="en-US" sz="2100"/>
              <a:t>Crude Fiber relatively low 24%</a:t>
            </a:r>
          </a:p>
          <a:p>
            <a:pPr lvl="1"/>
            <a:r>
              <a:rPr lang="en-US" sz="2100"/>
              <a:t>Generally does not contain toxins.</a:t>
            </a:r>
          </a:p>
          <a:p>
            <a:r>
              <a:rPr lang="en-US" sz="2400"/>
              <a:t>The content of tannin is quite high 11%.</a:t>
            </a:r>
          </a:p>
          <a:p>
            <a:r>
              <a:rPr lang="en-US" sz="2400"/>
              <a:t>This tannin causes low digestibility</a:t>
            </a:r>
          </a:p>
        </p:txBody>
      </p:sp>
      <p:pic>
        <p:nvPicPr>
          <p:cNvPr id="4" name="Picture 4" descr="DSC01279">
            <a:extLst>
              <a:ext uri="{FF2B5EF4-FFF2-40B4-BE49-F238E27FC236}">
                <a16:creationId xmlns:a16="http://schemas.microsoft.com/office/drawing/2014/main" id="{8E3A68A4-3D13-EE4A-9899-8E9711CD3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7877"/>
            <a:ext cx="4880883" cy="3431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12707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2DA31-0EA5-1F40-9FEF-642B5B7BA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i="1" err="1"/>
              <a:t>Sebania</a:t>
            </a:r>
            <a:r>
              <a:rPr lang="en-US" sz="3200" i="1"/>
              <a:t> </a:t>
            </a:r>
            <a:r>
              <a:rPr lang="en-US" sz="3200" i="1" err="1"/>
              <a:t>sesban</a:t>
            </a:r>
            <a:endParaRPr lang="en-US" sz="3200" i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96BCF-FB9A-1148-9A47-972D4C72E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0883" y="1625601"/>
            <a:ext cx="4125233" cy="4152462"/>
          </a:xfrm>
        </p:spPr>
        <p:txBody>
          <a:bodyPr>
            <a:noAutofit/>
          </a:bodyPr>
          <a:lstStyle/>
          <a:p>
            <a:r>
              <a:rPr lang="en-US" sz="2400"/>
              <a:t>Origin from Southeast Asia.</a:t>
            </a:r>
          </a:p>
          <a:p>
            <a:r>
              <a:rPr lang="en-US" sz="2400"/>
              <a:t>Palatability is very good.</a:t>
            </a:r>
          </a:p>
          <a:p>
            <a:r>
              <a:rPr lang="en-US" sz="2400"/>
              <a:t>Nutrient content:</a:t>
            </a:r>
          </a:p>
          <a:p>
            <a:pPr lvl="1"/>
            <a:r>
              <a:rPr lang="en-US" sz="2000"/>
              <a:t>Crude Protein is quite high around 29%.</a:t>
            </a:r>
          </a:p>
          <a:p>
            <a:pPr lvl="1"/>
            <a:r>
              <a:rPr lang="en-US" sz="2000"/>
              <a:t>Crude Fiber is quite low 5-18%.</a:t>
            </a:r>
          </a:p>
          <a:p>
            <a:r>
              <a:rPr lang="en-US" sz="2400"/>
              <a:t>Containing saponins and tannins</a:t>
            </a:r>
          </a:p>
          <a:p>
            <a:r>
              <a:rPr lang="en-US" sz="2400"/>
              <a:t>Digestibility is quite high 65-73%.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70D3BA-6776-8B4A-860C-51050BBFD2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7877"/>
            <a:ext cx="4914400" cy="315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3981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2DA31-0EA5-1F40-9FEF-642B5B7BA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i="1" dirty="0" err="1"/>
              <a:t>Gliciridia</a:t>
            </a:r>
            <a:r>
              <a:rPr lang="en-US" sz="3200" i="1" dirty="0"/>
              <a:t> </a:t>
            </a:r>
            <a:r>
              <a:rPr lang="en-US" sz="3200" i="1" dirty="0" err="1"/>
              <a:t>sepium</a:t>
            </a:r>
            <a:r>
              <a:rPr lang="en-US" sz="3200" i="1" dirty="0"/>
              <a:t> ( Jacq.)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96BCF-FB9A-1148-9A47-972D4C72E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0883" y="1737877"/>
            <a:ext cx="4125233" cy="4040185"/>
          </a:xfrm>
        </p:spPr>
        <p:txBody>
          <a:bodyPr>
            <a:noAutofit/>
          </a:bodyPr>
          <a:lstStyle/>
          <a:p>
            <a:r>
              <a:rPr lang="en-US" sz="2400" dirty="0"/>
              <a:t>The origin from Central America.</a:t>
            </a:r>
          </a:p>
          <a:p>
            <a:r>
              <a:rPr lang="en-US" sz="2400" dirty="0"/>
              <a:t>Nutritional quality varies:</a:t>
            </a:r>
          </a:p>
          <a:p>
            <a:pPr lvl="1"/>
            <a:r>
              <a:rPr lang="en-US" sz="2000" dirty="0"/>
              <a:t>Crude Protein is about 19%</a:t>
            </a:r>
          </a:p>
          <a:p>
            <a:pPr lvl="1"/>
            <a:r>
              <a:rPr lang="en-US" sz="2000" dirty="0" err="1"/>
              <a:t>Palatabily</a:t>
            </a:r>
            <a:r>
              <a:rPr lang="en-US" sz="2000" dirty="0"/>
              <a:t> relatively low</a:t>
            </a:r>
          </a:p>
          <a:p>
            <a:r>
              <a:rPr lang="en-US" sz="2400" dirty="0"/>
              <a:t>Contains </a:t>
            </a:r>
            <a:r>
              <a:rPr lang="en-US" sz="2400" dirty="0" err="1"/>
              <a:t>Flavanoid</a:t>
            </a:r>
            <a:r>
              <a:rPr lang="en-US" sz="2400" dirty="0"/>
              <a:t> anti nutrition 1-3.5% and 3-5% phenol IN dry matter.</a:t>
            </a:r>
          </a:p>
          <a:p>
            <a:r>
              <a:rPr lang="en-US" sz="2400" dirty="0"/>
              <a:t>Digestibility is from 55-70%</a:t>
            </a:r>
          </a:p>
        </p:txBody>
      </p:sp>
      <p:pic>
        <p:nvPicPr>
          <p:cNvPr id="5" name="Picture 4" descr="DSC01276">
            <a:extLst>
              <a:ext uri="{FF2B5EF4-FFF2-40B4-BE49-F238E27FC236}">
                <a16:creationId xmlns:a16="http://schemas.microsoft.com/office/drawing/2014/main" id="{5D4B6FB9-8D31-5848-95DA-EC93E2A80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45950"/>
            <a:ext cx="4866804" cy="34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68748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E0590-9EFC-DA49-A60D-243E25E8E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Ration of Beef Cattle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E239B1-B578-6144-8C6C-017639426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34</a:t>
            </a:fld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1CD7AEC-C801-E744-918F-9ED2027F0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554" y="1551398"/>
            <a:ext cx="4107737" cy="404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70000"/>
              <a:buFont typeface="Wingdings" panose="05000000000000000000" pitchFamily="2" charset="2"/>
              <a:buChar char="q"/>
              <a:defRPr/>
            </a:pPr>
            <a:r>
              <a:rPr lang="de-DE" sz="2500" kern="0" dirty="0"/>
              <a:t>In </a:t>
            </a:r>
            <a:r>
              <a:rPr lang="de-DE" sz="2500" kern="0" dirty="0" err="1"/>
              <a:t>feedlots</a:t>
            </a:r>
            <a:r>
              <a:rPr lang="de-DE" sz="2500" kern="0" dirty="0"/>
              <a:t> </a:t>
            </a:r>
            <a:r>
              <a:rPr lang="de-DE" sz="2500" kern="0" dirty="0" err="1"/>
              <a:t>the</a:t>
            </a:r>
            <a:r>
              <a:rPr lang="de-DE" sz="2500" kern="0" dirty="0"/>
              <a:t> </a:t>
            </a:r>
            <a:r>
              <a:rPr lang="de-DE" sz="2500" kern="0" dirty="0" err="1"/>
              <a:t>use</a:t>
            </a:r>
            <a:r>
              <a:rPr lang="de-DE" sz="2500" kern="0" dirty="0"/>
              <a:t> </a:t>
            </a:r>
            <a:r>
              <a:rPr lang="de-DE" sz="2500" kern="0" dirty="0" err="1"/>
              <a:t>of</a:t>
            </a:r>
            <a:r>
              <a:rPr lang="de-DE" sz="2500" kern="0" dirty="0"/>
              <a:t> </a:t>
            </a:r>
            <a:r>
              <a:rPr lang="de-DE" sz="2500" kern="0" dirty="0" err="1"/>
              <a:t>concentrate</a:t>
            </a:r>
            <a:r>
              <a:rPr lang="de-DE" sz="2500" kern="0" dirty="0"/>
              <a:t> </a:t>
            </a:r>
            <a:r>
              <a:rPr lang="de-DE" sz="2500" kern="0" dirty="0" err="1"/>
              <a:t>is</a:t>
            </a:r>
            <a:r>
              <a:rPr lang="de-DE" sz="2500" kern="0" dirty="0"/>
              <a:t> </a:t>
            </a:r>
            <a:r>
              <a:rPr lang="de-DE" sz="2500" kern="0" dirty="0" err="1"/>
              <a:t>higher</a:t>
            </a:r>
            <a:r>
              <a:rPr lang="de-DE" sz="2500" kern="0" dirty="0"/>
              <a:t> </a:t>
            </a:r>
            <a:r>
              <a:rPr lang="de-DE" sz="2500" kern="0" dirty="0" err="1"/>
              <a:t>than</a:t>
            </a:r>
            <a:r>
              <a:rPr lang="de-DE" sz="2500" kern="0" dirty="0"/>
              <a:t> </a:t>
            </a:r>
            <a:r>
              <a:rPr lang="de-DE" sz="2500" kern="0" dirty="0" err="1"/>
              <a:t>forage</a:t>
            </a:r>
            <a:endParaRPr lang="de-DE" sz="2500" kern="0" dirty="0"/>
          </a:p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70000"/>
              <a:buFont typeface="Wingdings" panose="05000000000000000000" pitchFamily="2" charset="2"/>
              <a:buChar char="q"/>
              <a:defRPr/>
            </a:pPr>
            <a:r>
              <a:rPr lang="de-DE" sz="2500" kern="0" dirty="0" err="1"/>
              <a:t>Concentrate</a:t>
            </a:r>
            <a:r>
              <a:rPr lang="de-DE" sz="2500" kern="0" dirty="0"/>
              <a:t> </a:t>
            </a:r>
            <a:r>
              <a:rPr lang="de-DE" sz="2500" kern="0" dirty="0" err="1"/>
              <a:t>ingredients</a:t>
            </a:r>
            <a:r>
              <a:rPr lang="de-DE" sz="2500" kern="0" dirty="0"/>
              <a:t>: </a:t>
            </a:r>
            <a:r>
              <a:rPr lang="de-DE" sz="2500" kern="0" dirty="0" err="1"/>
              <a:t>rice</a:t>
            </a:r>
            <a:r>
              <a:rPr lang="de-DE" sz="2500" kern="0" dirty="0"/>
              <a:t> </a:t>
            </a:r>
            <a:r>
              <a:rPr lang="de-DE" sz="2500" kern="0" dirty="0" err="1"/>
              <a:t>bran</a:t>
            </a:r>
            <a:r>
              <a:rPr lang="de-DE" sz="2500" kern="0" dirty="0"/>
              <a:t>, </a:t>
            </a:r>
            <a:r>
              <a:rPr lang="de-DE" sz="2500" kern="0" dirty="0" err="1"/>
              <a:t>onggok</a:t>
            </a:r>
            <a:r>
              <a:rPr lang="de-DE" sz="2500" kern="0" dirty="0"/>
              <a:t>, </a:t>
            </a:r>
            <a:r>
              <a:rPr lang="de-DE" sz="2500" kern="0" dirty="0" err="1"/>
              <a:t>coconut</a:t>
            </a:r>
            <a:r>
              <a:rPr lang="de-DE" sz="2500" kern="0" dirty="0"/>
              <a:t> </a:t>
            </a:r>
            <a:r>
              <a:rPr lang="de-DE" sz="2500" kern="0" dirty="0" err="1"/>
              <a:t>meal</a:t>
            </a:r>
            <a:r>
              <a:rPr lang="de-DE" sz="2500" kern="0" dirty="0"/>
              <a:t>, </a:t>
            </a:r>
            <a:r>
              <a:rPr lang="de-DE" sz="2500" kern="0" dirty="0" err="1"/>
              <a:t>palm</a:t>
            </a:r>
            <a:r>
              <a:rPr lang="de-DE" sz="2500" kern="0" dirty="0"/>
              <a:t> </a:t>
            </a:r>
            <a:r>
              <a:rPr lang="de-DE" sz="2500" kern="0" dirty="0" err="1"/>
              <a:t>oil</a:t>
            </a:r>
            <a:r>
              <a:rPr lang="de-DE" sz="2500" kern="0" dirty="0"/>
              <a:t> </a:t>
            </a:r>
            <a:r>
              <a:rPr lang="de-DE" sz="2500" kern="0" dirty="0" err="1"/>
              <a:t>meal</a:t>
            </a:r>
            <a:r>
              <a:rPr lang="de-DE" sz="2500" kern="0" dirty="0"/>
              <a:t>, </a:t>
            </a:r>
            <a:r>
              <a:rPr lang="de-DE" sz="2500" kern="0" dirty="0" err="1"/>
              <a:t>tofu</a:t>
            </a:r>
            <a:r>
              <a:rPr lang="de-DE" sz="2500" kern="0" dirty="0"/>
              <a:t> </a:t>
            </a:r>
            <a:r>
              <a:rPr lang="de-DE" sz="2500" kern="0" dirty="0" err="1"/>
              <a:t>waste</a:t>
            </a:r>
            <a:r>
              <a:rPr lang="de-DE" sz="2500" kern="0" dirty="0"/>
              <a:t>, </a:t>
            </a:r>
            <a:r>
              <a:rPr lang="de-DE" sz="2500" kern="0" dirty="0" err="1"/>
              <a:t>molasses</a:t>
            </a:r>
            <a:r>
              <a:rPr lang="de-DE" sz="2500" kern="0" dirty="0"/>
              <a:t>, etc.</a:t>
            </a:r>
          </a:p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70000"/>
              <a:buFont typeface="Wingdings" panose="05000000000000000000" pitchFamily="2" charset="2"/>
              <a:buChar char="q"/>
              <a:defRPr/>
            </a:pPr>
            <a:endParaRPr lang="de-DE" sz="2500" kern="0" dirty="0"/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70000"/>
              <a:buFont typeface="Wingdings" panose="05000000000000000000" pitchFamily="2" charset="2"/>
              <a:buChar char="q"/>
              <a:tabLst/>
              <a:defRPr/>
            </a:pPr>
            <a:endParaRPr lang="de-DE" sz="2500" kern="0" dirty="0">
              <a:latin typeface="+mn-lt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70000"/>
              <a:buFont typeface="Wingdings" panose="05000000000000000000" pitchFamily="2" charset="2"/>
              <a:buChar char="q"/>
              <a:tabLst/>
              <a:defRPr/>
            </a:pPr>
            <a:endParaRPr kumimoji="0" lang="de-DE" sz="25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B33FCF4-6FF9-B940-9854-16C83BB309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3" t="11067" r="15207" b="18927"/>
          <a:stretch/>
        </p:blipFill>
        <p:spPr>
          <a:xfrm>
            <a:off x="6092575" y="3411617"/>
            <a:ext cx="1828800" cy="10241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B36D684-0808-2143-B77C-BC9035BC63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" t="13226" r="5994" b="17697"/>
          <a:stretch/>
        </p:blipFill>
        <p:spPr>
          <a:xfrm>
            <a:off x="5065160" y="1551398"/>
            <a:ext cx="3575406" cy="162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5444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E0590-9EFC-DA49-A60D-243E25E8E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Ration of Dairy Cattle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E239B1-B578-6144-8C6C-017639426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35</a:t>
            </a:fld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1CD7AEC-C801-E744-918F-9ED2027F0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554" y="1551398"/>
            <a:ext cx="4107737" cy="404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70000"/>
              <a:buFont typeface="Wingdings" panose="05000000000000000000" pitchFamily="2" charset="2"/>
              <a:buChar char="q"/>
              <a:defRPr/>
            </a:pPr>
            <a:r>
              <a:rPr lang="de-DE" sz="2500" kern="0" dirty="0" err="1"/>
              <a:t>Forage</a:t>
            </a:r>
            <a:r>
              <a:rPr lang="de-DE" sz="2500" kern="0" dirty="0"/>
              <a:t> </a:t>
            </a:r>
            <a:r>
              <a:rPr lang="de-DE" sz="2500" kern="0" dirty="0" err="1"/>
              <a:t>as</a:t>
            </a:r>
            <a:r>
              <a:rPr lang="de-DE" sz="2500" kern="0" dirty="0"/>
              <a:t> </a:t>
            </a:r>
            <a:r>
              <a:rPr lang="de-DE" sz="2500" kern="0" dirty="0" err="1"/>
              <a:t>main</a:t>
            </a:r>
            <a:r>
              <a:rPr lang="de-DE" sz="2500" kern="0" dirty="0"/>
              <a:t> </a:t>
            </a:r>
            <a:r>
              <a:rPr lang="de-DE" sz="2500" kern="0" dirty="0" err="1"/>
              <a:t>source</a:t>
            </a:r>
            <a:r>
              <a:rPr lang="de-DE" sz="2500" kern="0" dirty="0"/>
              <a:t> </a:t>
            </a:r>
            <a:r>
              <a:rPr lang="de-DE" sz="2500" kern="0" dirty="0" err="1"/>
              <a:t>fo</a:t>
            </a:r>
            <a:r>
              <a:rPr lang="de-DE" sz="2500" kern="0" dirty="0"/>
              <a:t> </a:t>
            </a:r>
            <a:r>
              <a:rPr lang="de-DE" sz="2500" kern="0" dirty="0" err="1"/>
              <a:t>energy</a:t>
            </a:r>
            <a:endParaRPr lang="de-DE" sz="2500" kern="0" dirty="0"/>
          </a:p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70000"/>
              <a:buFont typeface="Wingdings" panose="05000000000000000000" pitchFamily="2" charset="2"/>
              <a:buChar char="q"/>
              <a:defRPr/>
            </a:pPr>
            <a:r>
              <a:rPr lang="de-DE" sz="2500" kern="0" dirty="0" err="1"/>
              <a:t>Concentrate</a:t>
            </a:r>
            <a:r>
              <a:rPr lang="de-DE" sz="2500" kern="0" dirty="0"/>
              <a:t> </a:t>
            </a:r>
            <a:r>
              <a:rPr lang="de-DE" sz="2500" kern="0" dirty="0" err="1"/>
              <a:t>ingredients</a:t>
            </a:r>
            <a:r>
              <a:rPr lang="de-DE" sz="2500" kern="0" dirty="0"/>
              <a:t>: </a:t>
            </a:r>
            <a:r>
              <a:rPr lang="de-DE" sz="2500" kern="0" dirty="0" err="1"/>
              <a:t>rice</a:t>
            </a:r>
            <a:r>
              <a:rPr lang="de-DE" sz="2500" kern="0" dirty="0"/>
              <a:t> </a:t>
            </a:r>
            <a:r>
              <a:rPr lang="de-DE" sz="2500" kern="0" dirty="0" err="1"/>
              <a:t>bran</a:t>
            </a:r>
            <a:r>
              <a:rPr lang="de-DE" sz="2500" kern="0" dirty="0"/>
              <a:t>, </a:t>
            </a:r>
            <a:r>
              <a:rPr lang="de-DE" sz="2500" kern="0" dirty="0" err="1"/>
              <a:t>onggok</a:t>
            </a:r>
            <a:r>
              <a:rPr lang="de-DE" sz="2500" kern="0" dirty="0"/>
              <a:t>, </a:t>
            </a:r>
            <a:r>
              <a:rPr lang="de-DE" sz="2500" kern="0" dirty="0" err="1"/>
              <a:t>coconut</a:t>
            </a:r>
            <a:r>
              <a:rPr lang="de-DE" sz="2500" kern="0" dirty="0"/>
              <a:t> </a:t>
            </a:r>
            <a:r>
              <a:rPr lang="de-DE" sz="2500" kern="0" dirty="0" err="1"/>
              <a:t>meal</a:t>
            </a:r>
            <a:r>
              <a:rPr lang="de-DE" sz="2500" kern="0" dirty="0"/>
              <a:t>, </a:t>
            </a:r>
            <a:r>
              <a:rPr lang="de-DE" sz="2500" kern="0" dirty="0" err="1"/>
              <a:t>palm</a:t>
            </a:r>
            <a:r>
              <a:rPr lang="de-DE" sz="2500" kern="0" dirty="0"/>
              <a:t> </a:t>
            </a:r>
            <a:r>
              <a:rPr lang="de-DE" sz="2500" kern="0" dirty="0" err="1"/>
              <a:t>oil</a:t>
            </a:r>
            <a:r>
              <a:rPr lang="de-DE" sz="2500" kern="0" dirty="0"/>
              <a:t> </a:t>
            </a:r>
            <a:r>
              <a:rPr lang="de-DE" sz="2500" kern="0" dirty="0" err="1"/>
              <a:t>meal</a:t>
            </a:r>
            <a:r>
              <a:rPr lang="de-DE" sz="2500" kern="0" dirty="0"/>
              <a:t>, </a:t>
            </a:r>
            <a:r>
              <a:rPr lang="de-DE" sz="2500" kern="0" dirty="0" err="1"/>
              <a:t>tofu</a:t>
            </a:r>
            <a:r>
              <a:rPr lang="de-DE" sz="2500" kern="0" dirty="0"/>
              <a:t> </a:t>
            </a:r>
            <a:r>
              <a:rPr lang="de-DE" sz="2500" kern="0" dirty="0" err="1"/>
              <a:t>waste</a:t>
            </a:r>
            <a:r>
              <a:rPr lang="de-DE" sz="2500" kern="0" dirty="0"/>
              <a:t>, </a:t>
            </a:r>
            <a:r>
              <a:rPr lang="de-DE" sz="2500" kern="0" dirty="0" err="1"/>
              <a:t>molasses</a:t>
            </a:r>
            <a:r>
              <a:rPr lang="de-DE" sz="2500" kern="0" dirty="0"/>
              <a:t>, etc.</a:t>
            </a:r>
          </a:p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70000"/>
              <a:buFont typeface="Wingdings" panose="05000000000000000000" pitchFamily="2" charset="2"/>
              <a:buChar char="q"/>
              <a:defRPr/>
            </a:pPr>
            <a:endParaRPr lang="de-DE" sz="2500" kern="0" dirty="0"/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70000"/>
              <a:buFont typeface="Wingdings" panose="05000000000000000000" pitchFamily="2" charset="2"/>
              <a:buChar char="q"/>
              <a:tabLst/>
              <a:defRPr/>
            </a:pPr>
            <a:endParaRPr lang="de-DE" sz="2500" kern="0" dirty="0">
              <a:latin typeface="+mn-lt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70000"/>
              <a:buFont typeface="Wingdings" panose="05000000000000000000" pitchFamily="2" charset="2"/>
              <a:buChar char="q"/>
              <a:tabLst/>
              <a:defRPr/>
            </a:pPr>
            <a:endParaRPr kumimoji="0" lang="de-DE" sz="25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B33FCF4-6FF9-B940-9854-16C83BB309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3" t="11067" r="15207" b="18927"/>
          <a:stretch/>
        </p:blipFill>
        <p:spPr>
          <a:xfrm>
            <a:off x="6102849" y="3522595"/>
            <a:ext cx="1828800" cy="10241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DC60BC-4ACA-514F-BF56-2B163366F1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611" y="1480842"/>
            <a:ext cx="3739794" cy="199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3174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886F0-1DCE-0646-BB7C-63DA3D24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74437"/>
            <a:ext cx="5743254" cy="4291400"/>
          </a:xfrm>
          <a:solidFill>
            <a:srgbClr val="00BB56"/>
          </a:solidFill>
        </p:spPr>
        <p:txBody>
          <a:bodyPr>
            <a:normAutofit/>
          </a:bodyPr>
          <a:lstStyle/>
          <a:p>
            <a:pPr marL="317500"/>
            <a:r>
              <a:rPr lang="en-US" sz="3700" dirty="0" err="1"/>
              <a:t>Standar</a:t>
            </a:r>
            <a:r>
              <a:rPr lang="en-US" sz="3700" dirty="0"/>
              <a:t> Nasional Indonesia </a:t>
            </a:r>
            <a:br>
              <a:rPr lang="en-US" dirty="0"/>
            </a:br>
            <a:br>
              <a:rPr lang="en-US" dirty="0"/>
            </a:br>
            <a:r>
              <a:rPr lang="en-US" sz="3000" dirty="0"/>
              <a:t>SNI </a:t>
            </a:r>
            <a:r>
              <a:rPr lang="en-US" sz="3000" dirty="0" err="1"/>
              <a:t>Pakan</a:t>
            </a:r>
            <a:r>
              <a:rPr lang="en-US" sz="3000" dirty="0"/>
              <a:t> </a:t>
            </a:r>
            <a:r>
              <a:rPr lang="en-US" sz="3000" dirty="0" err="1"/>
              <a:t>Konsentrat</a:t>
            </a:r>
            <a:r>
              <a:rPr lang="en-US" sz="3000" dirty="0"/>
              <a:t> </a:t>
            </a:r>
            <a:r>
              <a:rPr lang="en-US" sz="3000" dirty="0" err="1"/>
              <a:t>Sapi</a:t>
            </a:r>
            <a:r>
              <a:rPr lang="en-US" sz="3000" dirty="0"/>
              <a:t> </a:t>
            </a:r>
            <a:r>
              <a:rPr lang="en-US" sz="3000" dirty="0" err="1"/>
              <a:t>Potong</a:t>
            </a:r>
            <a:br>
              <a:rPr lang="en-US" sz="3000" dirty="0"/>
            </a:br>
            <a:r>
              <a:rPr lang="en-US" sz="3000" dirty="0"/>
              <a:t>SNI </a:t>
            </a:r>
            <a:r>
              <a:rPr lang="en-US" sz="3000" dirty="0" err="1"/>
              <a:t>Pakan</a:t>
            </a:r>
            <a:r>
              <a:rPr lang="en-US" sz="3000" dirty="0"/>
              <a:t> </a:t>
            </a:r>
            <a:r>
              <a:rPr lang="en-US" sz="3000" dirty="0" err="1"/>
              <a:t>Konsentrat</a:t>
            </a:r>
            <a:r>
              <a:rPr lang="en-US" sz="3000" dirty="0"/>
              <a:t> </a:t>
            </a:r>
            <a:r>
              <a:rPr lang="en-US" sz="3000" dirty="0" err="1"/>
              <a:t>Sapi</a:t>
            </a:r>
            <a:r>
              <a:rPr lang="en-US" sz="3000" dirty="0"/>
              <a:t> </a:t>
            </a:r>
            <a:r>
              <a:rPr lang="en-US" sz="3000" dirty="0" err="1"/>
              <a:t>Perah</a:t>
            </a:r>
            <a:endParaRPr lang="en-US" sz="3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C9D544-D22B-6743-8F51-4831BADCA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36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9E0C9FD-71B4-8E43-B16C-009999543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271" y="1481677"/>
            <a:ext cx="2075460" cy="3009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37801CB-FCDE-5F45-A1E8-A8E69DC21B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473" y="3337945"/>
            <a:ext cx="1906550" cy="2799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350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F9E3C-D10C-3940-BB06-BDDF4B5F44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125423"/>
            <a:ext cx="9144000" cy="1411993"/>
          </a:xfrm>
        </p:spPr>
        <p:txBody>
          <a:bodyPr>
            <a:normAutofit/>
          </a:bodyPr>
          <a:lstStyle/>
          <a:p>
            <a:pPr marL="14288"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Ruminant Ration Formulation 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using Dairy Feed Online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196ABE-137A-734B-AC7D-DAAD4F4FE3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4505" y="5150344"/>
            <a:ext cx="3814060" cy="408388"/>
          </a:xfrm>
        </p:spPr>
        <p:txBody>
          <a:bodyPr anchor="ctr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700" b="0">
                <a:latin typeface="Arial" panose="020B0604020202020204" pitchFamily="34" charset="0"/>
                <a:cs typeface="Arial" panose="020B0604020202020204" pitchFamily="34" charset="0"/>
              </a:rPr>
              <a:t>Bogor Agricultural University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3DE39D1-99A0-1444-87A6-9EA1D2700E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30" y="4928715"/>
            <a:ext cx="811541" cy="811541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DFCECD1C-1156-BB4B-889F-02B020D37830}"/>
              </a:ext>
            </a:extLst>
          </p:cNvPr>
          <p:cNvSpPr txBox="1">
            <a:spLocks/>
          </p:cNvSpPr>
          <p:nvPr/>
        </p:nvSpPr>
        <p:spPr>
          <a:xfrm>
            <a:off x="1064505" y="4821456"/>
            <a:ext cx="3642610" cy="4912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Dr. Idat Galih Permana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4E73CEAA-022D-5848-A1C5-A9361E9C817D}"/>
              </a:ext>
            </a:extLst>
          </p:cNvPr>
          <p:cNvSpPr txBox="1">
            <a:spLocks/>
          </p:cNvSpPr>
          <p:nvPr/>
        </p:nvSpPr>
        <p:spPr>
          <a:xfrm>
            <a:off x="1078793" y="5405545"/>
            <a:ext cx="2843213" cy="3959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400" b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1400" b="0" err="1">
                <a:latin typeface="Arial" panose="020B0604020202020204" pitchFamily="34" charset="0"/>
                <a:cs typeface="Arial" panose="020B0604020202020204" pitchFamily="34" charset="0"/>
              </a:rPr>
              <a:t>permana@apps.ipb.ac.id</a:t>
            </a:r>
            <a:endParaRPr lang="en-US" sz="14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DCE948-6203-FC41-8D46-B252A72BA9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228" y="1066226"/>
            <a:ext cx="5929771" cy="2012792"/>
          </a:xfrm>
          <a:prstGeom prst="rect">
            <a:avLst/>
          </a:prstGeom>
        </p:spPr>
      </p:pic>
      <p:pic>
        <p:nvPicPr>
          <p:cNvPr id="10" name="Picture 11" descr="Image result for laptop with excel">
            <a:extLst>
              <a:ext uri="{FF2B5EF4-FFF2-40B4-BE49-F238E27FC236}">
                <a16:creationId xmlns:a16="http://schemas.microsoft.com/office/drawing/2014/main" id="{4C38D51E-7BA1-2D4F-82CC-50CD66C47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194" y="1181528"/>
            <a:ext cx="3296423" cy="189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1202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626" y="1101319"/>
            <a:ext cx="8690540" cy="5200874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C0EACB7-1389-234D-A5CE-83030BA84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500" dirty="0"/>
              <a:t>Dairy Feed Online</a:t>
            </a:r>
            <a:r>
              <a:rPr lang="en-US" dirty="0"/>
              <a:t> </a:t>
            </a:r>
            <a:r>
              <a:rPr lang="en-US" sz="3200" dirty="0">
                <a:solidFill>
                  <a:srgbClr val="FFC000"/>
                </a:solidFill>
              </a:rPr>
              <a:t>http//</a:t>
            </a:r>
            <a:r>
              <a:rPr lang="en-US" sz="3200" dirty="0" err="1">
                <a:solidFill>
                  <a:srgbClr val="FFC000"/>
                </a:solidFill>
              </a:rPr>
              <a:t>dairyfeed.ipb.ac.id</a:t>
            </a:r>
            <a:endParaRPr lang="en-US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7650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150E97F-FE67-544A-A77F-6C2FFF772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516" y="1910996"/>
            <a:ext cx="4948483" cy="31336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30699" y="1080656"/>
            <a:ext cx="7886700" cy="5096308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Forsum</a:t>
            </a:r>
            <a:endParaRPr lang="en-US" dirty="0"/>
          </a:p>
          <a:p>
            <a:pPr lvl="1"/>
            <a:r>
              <a:rPr lang="en-US" dirty="0" err="1"/>
              <a:t>Kecukupan</a:t>
            </a:r>
            <a:r>
              <a:rPr lang="en-US" dirty="0"/>
              <a:t> </a:t>
            </a:r>
            <a:r>
              <a:rPr lang="en-US" dirty="0" err="1"/>
              <a:t>Nutrien</a:t>
            </a:r>
            <a:endParaRPr lang="en-US" dirty="0"/>
          </a:p>
          <a:p>
            <a:pPr lvl="1"/>
            <a:r>
              <a:rPr lang="en-US" b="1" dirty="0" err="1">
                <a:solidFill>
                  <a:srgbClr val="FF0000"/>
                </a:solidFill>
              </a:rPr>
              <a:t>Formulasi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Ransum</a:t>
            </a:r>
            <a:endParaRPr lang="en-US" b="1" dirty="0">
              <a:solidFill>
                <a:srgbClr val="FF0000"/>
              </a:solidFill>
            </a:endParaRPr>
          </a:p>
          <a:p>
            <a:pPr lvl="1"/>
            <a:r>
              <a:rPr lang="en-US" dirty="0" err="1"/>
              <a:t>Ransum</a:t>
            </a:r>
            <a:r>
              <a:rPr lang="en-US" dirty="0"/>
              <a:t> </a:t>
            </a:r>
            <a:r>
              <a:rPr lang="en-US" dirty="0" err="1"/>
              <a:t>Sapi</a:t>
            </a:r>
            <a:r>
              <a:rPr lang="en-US" dirty="0"/>
              <a:t> </a:t>
            </a:r>
            <a:r>
              <a:rPr lang="en-US" dirty="0" err="1"/>
              <a:t>Perah</a:t>
            </a:r>
            <a:endParaRPr lang="en-US" dirty="0"/>
          </a:p>
          <a:p>
            <a:pPr lvl="1"/>
            <a:r>
              <a:rPr lang="en-US" dirty="0" err="1"/>
              <a:t>Simulasi</a:t>
            </a:r>
            <a:r>
              <a:rPr lang="en-US" dirty="0"/>
              <a:t> Linear Programming</a:t>
            </a:r>
          </a:p>
          <a:p>
            <a:pPr lvl="1"/>
            <a:r>
              <a:rPr lang="en-US" dirty="0"/>
              <a:t>Q &amp;A</a:t>
            </a:r>
          </a:p>
          <a:p>
            <a:pPr lvl="1"/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Forsum</a:t>
            </a:r>
            <a:endParaRPr lang="en-US" dirty="0"/>
          </a:p>
          <a:p>
            <a:r>
              <a:rPr lang="en-US" dirty="0" err="1"/>
              <a:t>Pakan</a:t>
            </a:r>
            <a:endParaRPr lang="en-US" dirty="0"/>
          </a:p>
          <a:p>
            <a:r>
              <a:rPr lang="en-US" dirty="0" err="1"/>
              <a:t>Nutrien</a:t>
            </a:r>
            <a:endParaRPr lang="en-US" dirty="0"/>
          </a:p>
          <a:p>
            <a:r>
              <a:rPr lang="en-US" dirty="0" err="1"/>
              <a:t>Pengolahan</a:t>
            </a:r>
            <a:endParaRPr lang="en-US" dirty="0"/>
          </a:p>
          <a:p>
            <a:r>
              <a:rPr lang="en-US" dirty="0"/>
              <a:t>Modul</a:t>
            </a:r>
          </a:p>
          <a:p>
            <a:r>
              <a:rPr lang="en-US" dirty="0" err="1"/>
              <a:t>Diskusi</a:t>
            </a:r>
            <a:endParaRPr lang="en-US" dirty="0"/>
          </a:p>
          <a:p>
            <a:r>
              <a:rPr lang="en-US" dirty="0"/>
              <a:t>About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C0EACB7-1389-234D-A5CE-83030BA84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500" dirty="0"/>
              <a:t>Dairy Feed Online</a:t>
            </a:r>
            <a:r>
              <a:rPr lang="en-US" dirty="0"/>
              <a:t> </a:t>
            </a:r>
            <a:r>
              <a:rPr lang="en-US" sz="3200" dirty="0">
                <a:solidFill>
                  <a:srgbClr val="FFC000"/>
                </a:solidFill>
              </a:rPr>
              <a:t>http//</a:t>
            </a:r>
            <a:r>
              <a:rPr lang="en-US" sz="3200" dirty="0" err="1">
                <a:solidFill>
                  <a:srgbClr val="FFC000"/>
                </a:solidFill>
              </a:rPr>
              <a:t>dairyfeed.ipb.ac.id</a:t>
            </a:r>
            <a:endParaRPr lang="en-US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740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Dairy Cattle 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317029"/>
            <a:ext cx="4752528" cy="3840163"/>
          </a:xfrm>
        </p:spPr>
        <p:txBody>
          <a:bodyPr/>
          <a:lstStyle/>
          <a:p>
            <a:r>
              <a:rPr lang="en-US" dirty="0"/>
              <a:t>Calf (milk replacer, calf starter)</a:t>
            </a:r>
          </a:p>
          <a:p>
            <a:r>
              <a:rPr lang="en-US" dirty="0"/>
              <a:t>Growing (grower)</a:t>
            </a:r>
          </a:p>
          <a:p>
            <a:r>
              <a:rPr lang="en-US" dirty="0"/>
              <a:t>Heifer (heifer ration)</a:t>
            </a:r>
          </a:p>
          <a:p>
            <a:r>
              <a:rPr lang="en-US" dirty="0"/>
              <a:t>Lactation (lactation ration)</a:t>
            </a:r>
          </a:p>
          <a:p>
            <a:r>
              <a:rPr lang="en-US" dirty="0"/>
              <a:t>Dry (dry cows ration)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Image result for dairy cattle fee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21"/>
          <a:stretch/>
        </p:blipFill>
        <p:spPr bwMode="auto">
          <a:xfrm>
            <a:off x="5423885" y="1412777"/>
            <a:ext cx="3720115" cy="312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3307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606153" y="1411941"/>
            <a:ext cx="4476835" cy="4749626"/>
          </a:xfrm>
        </p:spPr>
        <p:txBody>
          <a:bodyPr/>
          <a:lstStyle/>
          <a:p>
            <a:r>
              <a:rPr lang="en-US" dirty="0"/>
              <a:t>FORSUM Online is an web based application for ration formulation  for dairy cattle of ruminant using local feed ingredients</a:t>
            </a:r>
          </a:p>
          <a:p>
            <a:r>
              <a:rPr lang="en-US" dirty="0"/>
              <a:t>FORSUM calculate the ration using </a:t>
            </a:r>
            <a:r>
              <a:rPr lang="en-US" dirty="0">
                <a:solidFill>
                  <a:srgbClr val="0069D9"/>
                </a:solidFill>
              </a:rPr>
              <a:t>Linear Programing</a:t>
            </a:r>
          </a:p>
          <a:p>
            <a:r>
              <a:rPr lang="en-US" dirty="0">
                <a:solidFill>
                  <a:srgbClr val="FF0000"/>
                </a:solidFill>
              </a:rPr>
              <a:t>Least cost ration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FORSUM Online 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2988" y="1810138"/>
            <a:ext cx="4188829" cy="250681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4471140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0563B-DF58-A44A-9D49-8247282F5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C33E8-58A6-8C4F-BEB3-B5D461CE7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Linear Programming (LP) is a technique for optimization of a linear objective function, subject to linear equality and linear inequality constraints. Informally LP determines the way to achieve the best outcome (such as maximum profit or lowest cost)</a:t>
            </a:r>
          </a:p>
          <a:p>
            <a:r>
              <a:rPr lang="en-US" dirty="0"/>
              <a:t>Developed by George B. </a:t>
            </a:r>
            <a:r>
              <a:rPr lang="en-US" dirty="0" err="1"/>
              <a:t>Dantzing</a:t>
            </a:r>
            <a:r>
              <a:rPr lang="en-US" dirty="0"/>
              <a:t>, published the simplex method in 1947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8DB14F-1C06-BF4A-8E7F-33018FD53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4044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3B71C-7190-0440-B3DD-3C3EB45E4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 Model of LP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0B5400-BCDE-2B40-AFE6-2E3E92CBD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42</a:t>
            </a:fld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73B3F18-64DE-3140-8DF1-25B7EA2B2C32}"/>
              </a:ext>
            </a:extLst>
          </p:cNvPr>
          <p:cNvSpPr txBox="1">
            <a:spLocks noChangeArrowheads="1"/>
          </p:cNvSpPr>
          <p:nvPr/>
        </p:nvSpPr>
        <p:spPr>
          <a:xfrm>
            <a:off x="323528" y="1412776"/>
            <a:ext cx="5616575" cy="43180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de-DE" sz="2000" b="1" i="1"/>
              <a:t>Minimize	</a:t>
            </a:r>
            <a:r>
              <a:rPr lang="de-DE" sz="2000" i="1"/>
              <a:t>c</a:t>
            </a:r>
            <a:r>
              <a:rPr lang="de-DE" sz="2000" i="1" baseline="-25000"/>
              <a:t>1</a:t>
            </a:r>
            <a:r>
              <a:rPr lang="de-DE" sz="2000" i="1"/>
              <a:t>x</a:t>
            </a:r>
            <a:r>
              <a:rPr lang="de-DE" sz="2000" i="1" baseline="-25000"/>
              <a:t>1</a:t>
            </a:r>
            <a:r>
              <a:rPr lang="de-DE" sz="2000" i="1"/>
              <a:t> + c</a:t>
            </a:r>
            <a:r>
              <a:rPr lang="de-DE" sz="2000" i="1" baseline="-25000"/>
              <a:t>2</a:t>
            </a:r>
            <a:r>
              <a:rPr lang="de-DE" sz="2000" i="1"/>
              <a:t>x</a:t>
            </a:r>
            <a:r>
              <a:rPr lang="de-DE" sz="2000" i="1" baseline="-25000"/>
              <a:t>2 </a:t>
            </a:r>
            <a:r>
              <a:rPr lang="de-DE" sz="2000" i="1"/>
              <a:t>+ c</a:t>
            </a:r>
            <a:r>
              <a:rPr lang="de-DE" sz="2000" i="1" baseline="-25000"/>
              <a:t>3</a:t>
            </a:r>
            <a:r>
              <a:rPr lang="de-DE" sz="2000" i="1"/>
              <a:t>x</a:t>
            </a:r>
            <a:r>
              <a:rPr lang="de-DE" sz="2000" i="1" baseline="-25000"/>
              <a:t>3 </a:t>
            </a:r>
            <a:r>
              <a:rPr lang="de-DE" sz="2000" i="1"/>
              <a:t>+ ... + c</a:t>
            </a:r>
            <a:r>
              <a:rPr lang="de-DE" sz="2000" i="1" baseline="-25000"/>
              <a:t>j</a:t>
            </a:r>
            <a:r>
              <a:rPr lang="de-DE" sz="2000" i="1"/>
              <a:t>x</a:t>
            </a:r>
            <a:r>
              <a:rPr lang="de-DE" sz="2000" i="1" baseline="-25000"/>
              <a:t>j</a:t>
            </a:r>
            <a:endParaRPr lang="de-DE" sz="2000" i="1"/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endParaRPr lang="de-DE" sz="2000" i="1"/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de-DE" sz="2000" b="1" i="1"/>
              <a:t>Constraints</a:t>
            </a:r>
          </a:p>
          <a:p>
            <a:pPr lvl="2">
              <a:buClr>
                <a:schemeClr val="tx1"/>
              </a:buClr>
              <a:buFont typeface="Wingdings" pitchFamily="2" charset="2"/>
              <a:buChar char="§"/>
            </a:pPr>
            <a:r>
              <a:rPr lang="de-DE" i="1"/>
              <a:t>a</a:t>
            </a:r>
            <a:r>
              <a:rPr lang="de-DE" i="1" baseline="-25000"/>
              <a:t>11</a:t>
            </a:r>
            <a:r>
              <a:rPr lang="de-DE" i="1"/>
              <a:t>x</a:t>
            </a:r>
            <a:r>
              <a:rPr lang="de-DE" i="1" baseline="-25000"/>
              <a:t>1</a:t>
            </a:r>
            <a:r>
              <a:rPr lang="de-DE" i="1"/>
              <a:t> + a</a:t>
            </a:r>
            <a:r>
              <a:rPr lang="de-DE" i="1" baseline="-25000"/>
              <a:t>21</a:t>
            </a:r>
            <a:r>
              <a:rPr lang="de-DE" i="1"/>
              <a:t>x</a:t>
            </a:r>
            <a:r>
              <a:rPr lang="de-DE" i="1" baseline="-25000"/>
              <a:t>2</a:t>
            </a:r>
            <a:r>
              <a:rPr lang="de-DE" i="1"/>
              <a:t> + a</a:t>
            </a:r>
            <a:r>
              <a:rPr lang="de-DE" i="1" baseline="-25000"/>
              <a:t>31</a:t>
            </a:r>
            <a:r>
              <a:rPr lang="de-DE" i="1"/>
              <a:t>x</a:t>
            </a:r>
            <a:r>
              <a:rPr lang="de-DE" i="1" baseline="-25000"/>
              <a:t>3</a:t>
            </a:r>
            <a:r>
              <a:rPr lang="de-DE" i="1"/>
              <a:t> + ... + a</a:t>
            </a:r>
            <a:r>
              <a:rPr lang="de-DE" i="1" baseline="-25000"/>
              <a:t>ij</a:t>
            </a:r>
            <a:r>
              <a:rPr lang="de-DE" i="1"/>
              <a:t>x</a:t>
            </a:r>
            <a:r>
              <a:rPr lang="de-DE" i="1" baseline="-25000"/>
              <a:t>j</a:t>
            </a:r>
            <a:r>
              <a:rPr lang="de-DE" i="1"/>
              <a:t> </a:t>
            </a:r>
            <a:r>
              <a:rPr lang="de-DE" i="1" u="sng"/>
              <a:t>&gt;</a:t>
            </a:r>
            <a:r>
              <a:rPr lang="de-DE" i="1"/>
              <a:t> b</a:t>
            </a:r>
            <a:r>
              <a:rPr lang="de-DE" i="1" baseline="-25000"/>
              <a:t>1</a:t>
            </a:r>
            <a:r>
              <a:rPr lang="de-DE" i="1"/>
              <a:t> </a:t>
            </a:r>
          </a:p>
          <a:p>
            <a:pPr lvl="2">
              <a:buClr>
                <a:schemeClr val="tx1"/>
              </a:buClr>
              <a:buFont typeface="Wingdings" pitchFamily="2" charset="2"/>
              <a:buChar char="§"/>
            </a:pPr>
            <a:r>
              <a:rPr lang="de-DE" i="1"/>
              <a:t>a</a:t>
            </a:r>
            <a:r>
              <a:rPr lang="de-DE" i="1" baseline="-25000"/>
              <a:t>12</a:t>
            </a:r>
            <a:r>
              <a:rPr lang="de-DE" i="1"/>
              <a:t>x</a:t>
            </a:r>
            <a:r>
              <a:rPr lang="de-DE" i="1" baseline="-25000"/>
              <a:t>1</a:t>
            </a:r>
            <a:r>
              <a:rPr lang="de-DE" i="1"/>
              <a:t> + a</a:t>
            </a:r>
            <a:r>
              <a:rPr lang="de-DE" i="1" baseline="-25000"/>
              <a:t>22</a:t>
            </a:r>
            <a:r>
              <a:rPr lang="de-DE" i="1"/>
              <a:t>x</a:t>
            </a:r>
            <a:r>
              <a:rPr lang="de-DE" i="1" baseline="-25000"/>
              <a:t>2</a:t>
            </a:r>
            <a:r>
              <a:rPr lang="de-DE" i="1"/>
              <a:t> + a</a:t>
            </a:r>
            <a:r>
              <a:rPr lang="de-DE" i="1" baseline="-25000"/>
              <a:t>32</a:t>
            </a:r>
            <a:r>
              <a:rPr lang="de-DE" i="1"/>
              <a:t>x</a:t>
            </a:r>
            <a:r>
              <a:rPr lang="de-DE" i="1" baseline="-25000"/>
              <a:t>3</a:t>
            </a:r>
            <a:r>
              <a:rPr lang="de-DE" i="1"/>
              <a:t> + ... + a</a:t>
            </a:r>
            <a:r>
              <a:rPr lang="de-DE" i="1" baseline="-25000"/>
              <a:t>ij</a:t>
            </a:r>
            <a:r>
              <a:rPr lang="de-DE" i="1"/>
              <a:t>x</a:t>
            </a:r>
            <a:r>
              <a:rPr lang="de-DE" i="1" baseline="-25000"/>
              <a:t>j</a:t>
            </a:r>
            <a:r>
              <a:rPr lang="de-DE" i="1"/>
              <a:t> </a:t>
            </a:r>
            <a:r>
              <a:rPr lang="de-DE" i="1" u="sng"/>
              <a:t>&gt;</a:t>
            </a:r>
            <a:r>
              <a:rPr lang="de-DE" i="1"/>
              <a:t> b</a:t>
            </a:r>
            <a:r>
              <a:rPr lang="de-DE" i="1" baseline="-25000"/>
              <a:t>2</a:t>
            </a:r>
            <a:r>
              <a:rPr lang="de-DE" i="1"/>
              <a:t> </a:t>
            </a:r>
          </a:p>
          <a:p>
            <a:pPr lvl="2">
              <a:buClr>
                <a:schemeClr val="tx1"/>
              </a:buClr>
              <a:buFont typeface="Wingdings" pitchFamily="2" charset="2"/>
              <a:buChar char="§"/>
            </a:pPr>
            <a:r>
              <a:rPr lang="de-DE" i="1"/>
              <a:t>......</a:t>
            </a:r>
          </a:p>
          <a:p>
            <a:pPr lvl="2">
              <a:buClr>
                <a:schemeClr val="tx1"/>
              </a:buClr>
              <a:buFont typeface="Wingdings" pitchFamily="2" charset="2"/>
              <a:buChar char="§"/>
            </a:pPr>
            <a:r>
              <a:rPr lang="de-DE" i="1"/>
              <a:t>a</a:t>
            </a:r>
            <a:r>
              <a:rPr lang="de-DE" i="1" baseline="-25000"/>
              <a:t>i2</a:t>
            </a:r>
            <a:r>
              <a:rPr lang="de-DE" i="1"/>
              <a:t>x</a:t>
            </a:r>
            <a:r>
              <a:rPr lang="de-DE" i="1" baseline="-25000"/>
              <a:t>1</a:t>
            </a:r>
            <a:r>
              <a:rPr lang="de-DE" i="1"/>
              <a:t> + a</a:t>
            </a:r>
            <a:r>
              <a:rPr lang="de-DE" i="1" baseline="-25000"/>
              <a:t>i2</a:t>
            </a:r>
            <a:r>
              <a:rPr lang="de-DE" i="1"/>
              <a:t>x</a:t>
            </a:r>
            <a:r>
              <a:rPr lang="de-DE" i="1" baseline="-25000"/>
              <a:t>2</a:t>
            </a:r>
            <a:r>
              <a:rPr lang="de-DE" i="1"/>
              <a:t> + a</a:t>
            </a:r>
            <a:r>
              <a:rPr lang="de-DE" i="1" baseline="-25000"/>
              <a:t>i2</a:t>
            </a:r>
            <a:r>
              <a:rPr lang="de-DE" i="1"/>
              <a:t>x</a:t>
            </a:r>
            <a:r>
              <a:rPr lang="de-DE" i="1" baseline="-25000"/>
              <a:t>3</a:t>
            </a:r>
            <a:r>
              <a:rPr lang="de-DE" i="1"/>
              <a:t> + ... + a</a:t>
            </a:r>
            <a:r>
              <a:rPr lang="de-DE" i="1" baseline="-25000"/>
              <a:t>ij</a:t>
            </a:r>
            <a:r>
              <a:rPr lang="de-DE" i="1"/>
              <a:t>x</a:t>
            </a:r>
            <a:r>
              <a:rPr lang="de-DE" i="1" baseline="-25000"/>
              <a:t>j</a:t>
            </a:r>
            <a:r>
              <a:rPr lang="de-DE" i="1"/>
              <a:t> </a:t>
            </a:r>
            <a:r>
              <a:rPr lang="de-DE" i="1" u="sng"/>
              <a:t>&gt;</a:t>
            </a:r>
            <a:r>
              <a:rPr lang="de-DE" i="1"/>
              <a:t> b</a:t>
            </a:r>
            <a:r>
              <a:rPr lang="de-DE" i="1" baseline="-25000"/>
              <a:t>i</a:t>
            </a:r>
            <a:r>
              <a:rPr lang="de-DE" i="1"/>
              <a:t> </a:t>
            </a:r>
          </a:p>
          <a:p>
            <a:pPr lvl="2">
              <a:buClr>
                <a:schemeClr val="tx1"/>
              </a:buClr>
              <a:buFont typeface="Wingdings" pitchFamily="2" charset="2"/>
              <a:buChar char="§"/>
            </a:pPr>
            <a:r>
              <a:rPr lang="de-DE" i="1"/>
              <a:t>x</a:t>
            </a:r>
            <a:r>
              <a:rPr lang="de-DE" i="1" baseline="-25000"/>
              <a:t>1</a:t>
            </a:r>
            <a:r>
              <a:rPr lang="de-DE" i="1"/>
              <a:t> + x</a:t>
            </a:r>
            <a:r>
              <a:rPr lang="de-DE" i="1" baseline="-25000"/>
              <a:t>2 </a:t>
            </a:r>
            <a:r>
              <a:rPr lang="de-DE" i="1"/>
              <a:t>+ x</a:t>
            </a:r>
            <a:r>
              <a:rPr lang="de-DE" i="1" baseline="-25000"/>
              <a:t>3 </a:t>
            </a:r>
            <a:r>
              <a:rPr lang="de-DE" i="1"/>
              <a:t>+ ... + x</a:t>
            </a:r>
            <a:r>
              <a:rPr lang="de-DE" i="1" baseline="-25000"/>
              <a:t>j  </a:t>
            </a:r>
            <a:r>
              <a:rPr lang="de-DE" i="1"/>
              <a:t>= 1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endParaRPr lang="de-DE" sz="2000" b="1" i="1"/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de-DE" sz="2000" b="1" i="1"/>
              <a:t>Assume:</a:t>
            </a:r>
          </a:p>
          <a:p>
            <a:pPr lvl="2">
              <a:buClr>
                <a:schemeClr val="tx1"/>
              </a:buClr>
              <a:buFont typeface="Wingdings" pitchFamily="2" charset="2"/>
              <a:buChar char="§"/>
            </a:pPr>
            <a:r>
              <a:rPr lang="de-DE" i="1"/>
              <a:t>x</a:t>
            </a:r>
            <a:r>
              <a:rPr lang="de-DE" i="1" baseline="-25000"/>
              <a:t>1</a:t>
            </a:r>
            <a:r>
              <a:rPr lang="de-DE" i="1"/>
              <a:t>, x</a:t>
            </a:r>
            <a:r>
              <a:rPr lang="de-DE" i="1" baseline="-25000"/>
              <a:t>2</a:t>
            </a:r>
            <a:r>
              <a:rPr lang="de-DE" i="1"/>
              <a:t>,  x</a:t>
            </a:r>
            <a:r>
              <a:rPr lang="de-DE" i="1" baseline="-25000"/>
              <a:t>3</a:t>
            </a:r>
            <a:r>
              <a:rPr lang="de-DE" i="1"/>
              <a:t>, ... , x</a:t>
            </a:r>
            <a:r>
              <a:rPr lang="de-DE" i="1" baseline="-25000"/>
              <a:t>j  </a:t>
            </a:r>
            <a:r>
              <a:rPr lang="de-DE" i="1" u="sng"/>
              <a:t>&gt;</a:t>
            </a:r>
            <a:r>
              <a:rPr lang="de-DE" i="1"/>
              <a:t> 0</a:t>
            </a:r>
          </a:p>
          <a:p>
            <a:pPr lvl="2">
              <a:buClr>
                <a:schemeClr val="tx1"/>
              </a:buClr>
              <a:buFont typeface="Wingdings" pitchFamily="2" charset="2"/>
              <a:buChar char="§"/>
            </a:pPr>
            <a:endParaRPr lang="de-DE" i="1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DCE239A-6973-3647-898A-A76195AD2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0073" y="4365104"/>
            <a:ext cx="3672407" cy="144016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47675" indent="-447675" eaLnBrk="1" hangingPunct="1">
              <a:spcBef>
                <a:spcPct val="20000"/>
              </a:spcBef>
              <a:buClr>
                <a:srgbClr val="FFFF00"/>
              </a:buClr>
              <a:buSzPct val="70000"/>
              <a:buFont typeface="Wingdings" pitchFamily="2" charset="2"/>
              <a:buChar char="n"/>
            </a:pPr>
            <a:r>
              <a:rPr lang="de-DE" b="1">
                <a:solidFill>
                  <a:schemeClr val="bg1"/>
                </a:solidFill>
              </a:rPr>
              <a:t>c</a:t>
            </a:r>
            <a:r>
              <a:rPr lang="de-DE" b="1" baseline="-25000">
                <a:solidFill>
                  <a:schemeClr val="bg1"/>
                </a:solidFill>
              </a:rPr>
              <a:t>j</a:t>
            </a:r>
            <a:r>
              <a:rPr lang="de-DE" b="1">
                <a:solidFill>
                  <a:schemeClr val="bg1"/>
                </a:solidFill>
              </a:rPr>
              <a:t> = ingredient prices</a:t>
            </a:r>
          </a:p>
          <a:p>
            <a:pPr marL="447675" indent="-447675" eaLnBrk="1" hangingPunct="1">
              <a:spcBef>
                <a:spcPct val="20000"/>
              </a:spcBef>
              <a:buClr>
                <a:srgbClr val="FFFF00"/>
              </a:buClr>
              <a:buSzPct val="70000"/>
              <a:buFont typeface="Wingdings" pitchFamily="2" charset="2"/>
              <a:buChar char="n"/>
            </a:pPr>
            <a:r>
              <a:rPr lang="de-DE" b="1">
                <a:solidFill>
                  <a:schemeClr val="bg1"/>
                </a:solidFill>
              </a:rPr>
              <a:t>x</a:t>
            </a:r>
            <a:r>
              <a:rPr lang="de-DE" b="1" baseline="-25000">
                <a:solidFill>
                  <a:schemeClr val="bg1"/>
                </a:solidFill>
              </a:rPr>
              <a:t>j</a:t>
            </a:r>
            <a:r>
              <a:rPr lang="de-DE" b="1">
                <a:solidFill>
                  <a:schemeClr val="bg1"/>
                </a:solidFill>
              </a:rPr>
              <a:t> = use of ingredients</a:t>
            </a:r>
          </a:p>
          <a:p>
            <a:pPr marL="447675" indent="-447675" eaLnBrk="1" hangingPunct="1">
              <a:spcBef>
                <a:spcPct val="20000"/>
              </a:spcBef>
              <a:buClr>
                <a:srgbClr val="FFFF00"/>
              </a:buClr>
              <a:buSzPct val="70000"/>
              <a:buFont typeface="Wingdings" pitchFamily="2" charset="2"/>
              <a:buChar char="n"/>
            </a:pPr>
            <a:r>
              <a:rPr lang="de-DE" b="1">
                <a:solidFill>
                  <a:schemeClr val="bg1"/>
                </a:solidFill>
              </a:rPr>
              <a:t>a</a:t>
            </a:r>
            <a:r>
              <a:rPr lang="de-DE" b="1" baseline="-25000">
                <a:solidFill>
                  <a:schemeClr val="bg1"/>
                </a:solidFill>
              </a:rPr>
              <a:t>ij</a:t>
            </a:r>
            <a:r>
              <a:rPr lang="de-DE" b="1">
                <a:solidFill>
                  <a:schemeClr val="bg1"/>
                </a:solidFill>
              </a:rPr>
              <a:t> = nurient contents</a:t>
            </a:r>
          </a:p>
          <a:p>
            <a:pPr marL="447675" indent="-447675" eaLnBrk="1" hangingPunct="1">
              <a:spcBef>
                <a:spcPct val="20000"/>
              </a:spcBef>
              <a:buClr>
                <a:srgbClr val="FFFF00"/>
              </a:buClr>
              <a:buSzPct val="70000"/>
              <a:buFont typeface="Wingdings" pitchFamily="2" charset="2"/>
              <a:buChar char="n"/>
            </a:pPr>
            <a:r>
              <a:rPr lang="de-DE" b="1">
                <a:solidFill>
                  <a:schemeClr val="bg1"/>
                </a:solidFill>
              </a:rPr>
              <a:t>b</a:t>
            </a:r>
            <a:r>
              <a:rPr lang="de-DE" b="1" baseline="-25000">
                <a:solidFill>
                  <a:schemeClr val="bg1"/>
                </a:solidFill>
              </a:rPr>
              <a:t>i</a:t>
            </a:r>
            <a:r>
              <a:rPr lang="de-DE" b="1">
                <a:solidFill>
                  <a:schemeClr val="bg1"/>
                </a:solidFill>
              </a:rPr>
              <a:t> = nutrient requirements</a:t>
            </a:r>
          </a:p>
        </p:txBody>
      </p:sp>
    </p:spTree>
    <p:extLst>
      <p:ext uri="{BB962C8B-B14F-4D97-AF65-F5344CB8AC3E}">
        <p14:creationId xmlns:p14="http://schemas.microsoft.com/office/powerpoint/2010/main" val="15337226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6A439-ED4D-924D-AD41-988AA6866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Mathematic Equation for Ration Formulation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F4725-8F5F-0944-A07D-8FC03DFDB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43</a:t>
            </a:fld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7A97F8E-3594-734D-9587-73654959D411}"/>
              </a:ext>
            </a:extLst>
          </p:cNvPr>
          <p:cNvSpPr txBox="1">
            <a:spLocks noChangeArrowheads="1"/>
          </p:cNvSpPr>
          <p:nvPr/>
        </p:nvSpPr>
        <p:spPr>
          <a:xfrm>
            <a:off x="523875" y="1299671"/>
            <a:ext cx="8096250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800" b="1" dirty="0"/>
              <a:t>Minimize Cost</a:t>
            </a:r>
            <a:r>
              <a:rPr lang="en-US" sz="1800" dirty="0"/>
              <a:t> :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3000 Corn + 1500 RB + 4500 CGM + 6000 FM + 4500 CPO + 200 CC + 8000 DCP</a:t>
            </a:r>
          </a:p>
          <a:p>
            <a:pPr>
              <a:spcBef>
                <a:spcPts val="600"/>
              </a:spcBef>
            </a:pPr>
            <a:endParaRPr lang="en-US" sz="1800" baseline="-25000" dirty="0"/>
          </a:p>
          <a:p>
            <a:pPr>
              <a:spcBef>
                <a:spcPts val="600"/>
              </a:spcBef>
            </a:pPr>
            <a:r>
              <a:rPr lang="en-US" sz="1800" b="1" dirty="0"/>
              <a:t>Subject to</a:t>
            </a:r>
            <a:r>
              <a:rPr lang="en-US" sz="1800" dirty="0"/>
              <a:t>: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8 Corn + 11.32 RB + 64 CGM + 55 FM  </a:t>
            </a:r>
            <a:r>
              <a:rPr lang="en-US" sz="1600" u="sng" dirty="0"/>
              <a:t>&gt;</a:t>
            </a:r>
            <a:r>
              <a:rPr lang="en-US" sz="1600" dirty="0"/>
              <a:t> 21   (Protein)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3300 Corn + 3100 RB + 3500 CGM + 2853 FM + 7500 CPO  </a:t>
            </a:r>
            <a:r>
              <a:rPr lang="en-US" sz="1600" u="sng" dirty="0"/>
              <a:t>&gt;</a:t>
            </a:r>
            <a:r>
              <a:rPr lang="en-US" sz="1600" dirty="0"/>
              <a:t> 3100  (EM)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0.02 Corn + 0.07 RB + 0.05 CGM + 7.19 FM + 40 CC + 22.7 DCP </a:t>
            </a:r>
            <a:r>
              <a:rPr lang="en-US" sz="1600" u="sng" dirty="0"/>
              <a:t>&gt;</a:t>
            </a:r>
            <a:r>
              <a:rPr lang="en-US" sz="1600" dirty="0"/>
              <a:t> 0.9  (Ca)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0.28 Corn + 1.50 RB + 0.50 CGM + 2.88 FM + 17.68 DCP </a:t>
            </a:r>
            <a:r>
              <a:rPr lang="en-US" sz="1600" u="sng" dirty="0"/>
              <a:t>&gt;</a:t>
            </a:r>
            <a:r>
              <a:rPr lang="en-US" sz="1600" dirty="0"/>
              <a:t> 0.45  (P)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Corn + RB + CGM + FM + CPO + CC + DCP = 1 (Total 100%)</a:t>
            </a:r>
          </a:p>
          <a:p>
            <a:pPr>
              <a:spcBef>
                <a:spcPts val="600"/>
              </a:spcBef>
            </a:pPr>
            <a:endParaRPr lang="en-US" sz="1800" dirty="0"/>
          </a:p>
          <a:p>
            <a:pPr>
              <a:spcBef>
                <a:spcPts val="600"/>
              </a:spcBef>
            </a:pPr>
            <a:r>
              <a:rPr lang="en-US" sz="1800" b="1" dirty="0"/>
              <a:t>Assumption</a:t>
            </a:r>
            <a:r>
              <a:rPr lang="en-US" sz="1800" dirty="0"/>
              <a:t>: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Corn, RB, CGM, FM, CPO, CC, DCP </a:t>
            </a:r>
            <a:r>
              <a:rPr lang="en-US" sz="1800" u="sng" dirty="0"/>
              <a:t>&gt;</a:t>
            </a:r>
            <a:r>
              <a:rPr lang="en-US" sz="1800" dirty="0"/>
              <a:t> 0</a:t>
            </a:r>
          </a:p>
        </p:txBody>
      </p:sp>
    </p:spTree>
    <p:extLst>
      <p:ext uri="{BB962C8B-B14F-4D97-AF65-F5344CB8AC3E}">
        <p14:creationId xmlns:p14="http://schemas.microsoft.com/office/powerpoint/2010/main" val="25146433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Click Registration</a:t>
            </a:r>
          </a:p>
          <a:p>
            <a:pPr lvl="1"/>
            <a:r>
              <a:rPr lang="en-US" dirty="0"/>
              <a:t>Entry user name</a:t>
            </a:r>
          </a:p>
          <a:p>
            <a:pPr lvl="1"/>
            <a:r>
              <a:rPr lang="en-US" dirty="0"/>
              <a:t>Entry email address</a:t>
            </a:r>
          </a:p>
          <a:p>
            <a:pPr lvl="1"/>
            <a:r>
              <a:rPr lang="en-US" dirty="0"/>
              <a:t>Entry Password</a:t>
            </a:r>
          </a:p>
          <a:p>
            <a:pPr lvl="1"/>
            <a:r>
              <a:rPr lang="en-US" dirty="0"/>
              <a:t>Re-entry Password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How is to registration 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362" y="3312543"/>
            <a:ext cx="5979414" cy="2754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62563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Example registration form: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How is to registration 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057110"/>
            <a:ext cx="7305675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6588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0A4F6-FF0C-6B4B-85CA-5CFB2B490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000" dirty="0"/>
              <a:t>Nutrient Requirement of Lactation Cows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2782544-DFC0-B243-A2BD-49D3F976BD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332130"/>
            <a:ext cx="7886700" cy="470103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725326-B0FF-4646-906E-E66F7ADE3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7289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836F9-E1EE-D542-A858-271ED4EB9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indent="-484188" algn="ctr"/>
            <a:r>
              <a:rPr lang="en-US" sz="3000" dirty="0"/>
              <a:t>Nutrient Requirement of Lactation Cows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666B07C-A970-6046-9466-0DDC6CDA11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215344"/>
            <a:ext cx="7886700" cy="474423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4B4CBE-6D1C-2947-A352-CFB0D1740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4828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38055-0C24-BB44-8CC3-29E022F53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indent="-484188" algn="ctr"/>
            <a:r>
              <a:rPr lang="en-US" sz="3000" dirty="0"/>
              <a:t>Nutrient Requirement of Lactation Cows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83DE548-159D-0248-9304-75125C26CD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91" y="1199406"/>
            <a:ext cx="6701105" cy="497576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27A58-2284-7948-B321-256137A3E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1363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36741"/>
            <a:ext cx="9144000" cy="1828800"/>
          </a:xfrm>
        </p:spPr>
        <p:txBody>
          <a:bodyPr/>
          <a:lstStyle/>
          <a:p>
            <a:pPr indent="-484188" algn="ctr"/>
            <a:r>
              <a:rPr lang="en-US" dirty="0"/>
              <a:t>Step by Step for Feed Formulation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6BCDFCA9-EB00-3D40-9C1D-F88D5CC487B8}"/>
              </a:ext>
            </a:extLst>
          </p:cNvPr>
          <p:cNvSpPr txBox="1">
            <a:spLocks/>
          </p:cNvSpPr>
          <p:nvPr/>
        </p:nvSpPr>
        <p:spPr>
          <a:xfrm>
            <a:off x="595878" y="2804844"/>
            <a:ext cx="8159002" cy="24760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500" dirty="0">
                <a:solidFill>
                  <a:schemeClr val="bg1"/>
                </a:solidFill>
              </a:rPr>
              <a:t>Choose Type of Rations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dirty="0">
                <a:solidFill>
                  <a:schemeClr val="bg1"/>
                </a:solidFill>
              </a:rPr>
              <a:t>Entry the Nutrient Requirement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dirty="0">
                <a:solidFill>
                  <a:schemeClr val="bg1"/>
                </a:solidFill>
              </a:rPr>
              <a:t>Choose Feed Ingredient for the Ration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dirty="0">
                <a:solidFill>
                  <a:schemeClr val="bg1"/>
                </a:solidFill>
              </a:rPr>
              <a:t>Calculate the Formula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dirty="0">
                <a:solidFill>
                  <a:schemeClr val="bg1"/>
                </a:solidFill>
              </a:rPr>
              <a:t>The Result</a:t>
            </a:r>
          </a:p>
          <a:p>
            <a:pPr marL="457200" indent="-457200">
              <a:buFont typeface="+mj-lt"/>
              <a:buAutoNum type="arabicPeriod"/>
            </a:pPr>
            <a:endParaRPr lang="en-US" sz="25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473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Nutrient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340768"/>
            <a:ext cx="6264696" cy="5064299"/>
          </a:xfrm>
        </p:spPr>
        <p:txBody>
          <a:bodyPr>
            <a:normAutofit/>
          </a:bodyPr>
          <a:lstStyle/>
          <a:p>
            <a:r>
              <a:rPr lang="en-US" b="1" dirty="0"/>
              <a:t>Nutrient requirements</a:t>
            </a:r>
            <a:r>
              <a:rPr lang="en-US" dirty="0"/>
              <a:t> are the amount of nutrients the animal needs for a specific purpose. </a:t>
            </a:r>
          </a:p>
          <a:p>
            <a:r>
              <a:rPr lang="en-US" dirty="0"/>
              <a:t>They are influenced by many factors, such as weight of animal, sex, desired rate of growth, stage of lactation, environment and others. </a:t>
            </a:r>
          </a:p>
          <a:p>
            <a:r>
              <a:rPr lang="en-US" dirty="0"/>
              <a:t>Nutrient requirements may be found in published tables, such as published by the National Research Council (NRC). 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212976"/>
            <a:ext cx="1924050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19140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606153" y="1161264"/>
            <a:ext cx="8159002" cy="4919621"/>
          </a:xfrm>
        </p:spPr>
        <p:txBody>
          <a:bodyPr/>
          <a:lstStyle/>
          <a:p>
            <a:r>
              <a:rPr lang="en-US" sz="2500" dirty="0"/>
              <a:t>Choose Menu FORSUM and Sub Menu FORMULASI RANSUM</a:t>
            </a:r>
          </a:p>
          <a:p>
            <a:pPr lvl="1"/>
            <a:r>
              <a:rPr lang="en-US" dirty="0"/>
              <a:t>Choose type of Ration:</a:t>
            </a:r>
          </a:p>
          <a:p>
            <a:pPr lvl="2"/>
            <a:r>
              <a:rPr lang="en-US" dirty="0"/>
              <a:t>Concentrate of dairy cattle (</a:t>
            </a:r>
            <a:r>
              <a:rPr lang="en-US" dirty="0" err="1"/>
              <a:t>Konsentrat</a:t>
            </a:r>
            <a:r>
              <a:rPr lang="en-US" dirty="0"/>
              <a:t> </a:t>
            </a:r>
            <a:r>
              <a:rPr lang="en-US" dirty="0" err="1"/>
              <a:t>Sapi</a:t>
            </a:r>
            <a:r>
              <a:rPr lang="en-US" dirty="0"/>
              <a:t> </a:t>
            </a:r>
            <a:r>
              <a:rPr lang="en-US" dirty="0" err="1"/>
              <a:t>Laktasi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Concentrate of heifer (</a:t>
            </a:r>
            <a:r>
              <a:rPr lang="en-US" dirty="0" err="1"/>
              <a:t>Konsentrat</a:t>
            </a:r>
            <a:r>
              <a:rPr lang="en-US" dirty="0"/>
              <a:t> </a:t>
            </a:r>
            <a:r>
              <a:rPr lang="en-US" dirty="0" err="1"/>
              <a:t>Sapi</a:t>
            </a:r>
            <a:r>
              <a:rPr lang="en-US" dirty="0"/>
              <a:t> Dara)</a:t>
            </a:r>
          </a:p>
          <a:p>
            <a:pPr lvl="2"/>
            <a:r>
              <a:rPr lang="en-US" dirty="0"/>
              <a:t>Concentrate of Bull (</a:t>
            </a:r>
            <a:r>
              <a:rPr lang="en-US" dirty="0" err="1"/>
              <a:t>Konsentrat</a:t>
            </a:r>
            <a:r>
              <a:rPr lang="en-US" dirty="0"/>
              <a:t> </a:t>
            </a:r>
            <a:r>
              <a:rPr lang="en-US" dirty="0" err="1"/>
              <a:t>Sapi</a:t>
            </a:r>
            <a:r>
              <a:rPr lang="en-US" dirty="0"/>
              <a:t> </a:t>
            </a:r>
            <a:r>
              <a:rPr lang="en-US" dirty="0" err="1"/>
              <a:t>Jantan</a:t>
            </a:r>
            <a:r>
              <a:rPr lang="en-US" dirty="0"/>
              <a:t>)</a:t>
            </a:r>
          </a:p>
          <a:p>
            <a:pPr lvl="2"/>
            <a:r>
              <a:rPr lang="en-US" dirty="0" err="1"/>
              <a:t>Etc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1. Type of Rations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576335" y="3621074"/>
            <a:ext cx="6663542" cy="2643772"/>
            <a:chOff x="1458482" y="3621074"/>
            <a:chExt cx="6663542" cy="264377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58482" y="3621074"/>
              <a:ext cx="6663542" cy="26437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" name="Right Arrow 4"/>
            <p:cNvSpPr/>
            <p:nvPr/>
          </p:nvSpPr>
          <p:spPr>
            <a:xfrm>
              <a:off x="3177527" y="4739583"/>
              <a:ext cx="1258838" cy="810165"/>
            </a:xfrm>
            <a:prstGeom prst="rightArrow">
              <a:avLst/>
            </a:prstGeom>
            <a:solidFill>
              <a:srgbClr val="FF7900"/>
            </a:solidFill>
            <a:ln>
              <a:solidFill>
                <a:srgbClr val="FF79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7E78345-1B4E-3F44-A964-30B595910C47}"/>
              </a:ext>
            </a:extLst>
          </p:cNvPr>
          <p:cNvGrpSpPr/>
          <p:nvPr/>
        </p:nvGrpSpPr>
        <p:grpSpPr>
          <a:xfrm>
            <a:off x="1353883" y="3621074"/>
            <a:ext cx="6663542" cy="2643772"/>
            <a:chOff x="1458482" y="3621074"/>
            <a:chExt cx="6663542" cy="264377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A933E4E-F2A1-AF4E-A659-6E145A8973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58482" y="3621074"/>
              <a:ext cx="6663542" cy="26437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Right Arrow 8">
              <a:extLst>
                <a:ext uri="{FF2B5EF4-FFF2-40B4-BE49-F238E27FC236}">
                  <a16:creationId xmlns:a16="http://schemas.microsoft.com/office/drawing/2014/main" id="{E5495002-3901-AD46-AFB5-681A44A881EE}"/>
                </a:ext>
              </a:extLst>
            </p:cNvPr>
            <p:cNvSpPr/>
            <p:nvPr/>
          </p:nvSpPr>
          <p:spPr>
            <a:xfrm>
              <a:off x="3177527" y="4739583"/>
              <a:ext cx="1258838" cy="810165"/>
            </a:xfrm>
            <a:prstGeom prst="rightArrow">
              <a:avLst/>
            </a:prstGeom>
            <a:solidFill>
              <a:srgbClr val="FF7900"/>
            </a:solidFill>
            <a:ln>
              <a:solidFill>
                <a:srgbClr val="FF79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470374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500"/>
              <a:t>Entry the nutrient requirement/restriction of MINIMUM and MAXIMUM for each nutrient or use nutrient standard.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2. Entry the Nutrient Requirement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161381" y="2425889"/>
            <a:ext cx="6648981" cy="3560866"/>
            <a:chOff x="986569" y="2425889"/>
            <a:chExt cx="6648981" cy="356086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6569" y="2627594"/>
              <a:ext cx="6648981" cy="335916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Right Arrow 6"/>
            <p:cNvSpPr/>
            <p:nvPr/>
          </p:nvSpPr>
          <p:spPr>
            <a:xfrm rot="5400000">
              <a:off x="3651152" y="2650226"/>
              <a:ext cx="1258838" cy="810165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Arrow 8"/>
            <p:cNvSpPr/>
            <p:nvPr/>
          </p:nvSpPr>
          <p:spPr>
            <a:xfrm rot="5400000">
              <a:off x="5810051" y="2650225"/>
              <a:ext cx="1258838" cy="810165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239148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Nutrient restrictions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635" y="1874665"/>
            <a:ext cx="7781365" cy="3654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30567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/>
              <a:t>Click </a:t>
            </a:r>
            <a:r>
              <a:rPr lang="en-US" sz="2400" b="1">
                <a:solidFill>
                  <a:srgbClr val="006600"/>
                </a:solidFill>
              </a:rPr>
              <a:t>“</a:t>
            </a:r>
            <a:r>
              <a:rPr lang="en-US" sz="2400" b="1" err="1">
                <a:solidFill>
                  <a:srgbClr val="006600"/>
                </a:solidFill>
              </a:rPr>
              <a:t>Pilih</a:t>
            </a:r>
            <a:r>
              <a:rPr lang="en-US" sz="2400" b="1">
                <a:solidFill>
                  <a:srgbClr val="006600"/>
                </a:solidFill>
              </a:rPr>
              <a:t> </a:t>
            </a:r>
            <a:r>
              <a:rPr lang="en-US" sz="2400" b="1" err="1">
                <a:solidFill>
                  <a:srgbClr val="006600"/>
                </a:solidFill>
              </a:rPr>
              <a:t>Bahan</a:t>
            </a:r>
            <a:r>
              <a:rPr lang="en-US" sz="2400" b="1">
                <a:solidFill>
                  <a:srgbClr val="006600"/>
                </a:solidFill>
              </a:rPr>
              <a:t> </a:t>
            </a:r>
            <a:r>
              <a:rPr lang="en-US" sz="2400" b="1" err="1">
                <a:solidFill>
                  <a:srgbClr val="006600"/>
                </a:solidFill>
              </a:rPr>
              <a:t>Pakan</a:t>
            </a:r>
            <a:r>
              <a:rPr lang="en-US" sz="2400" b="1">
                <a:solidFill>
                  <a:srgbClr val="006600"/>
                </a:solidFill>
              </a:rPr>
              <a:t>” (Choose Ingredients</a:t>
            </a:r>
            <a:r>
              <a:rPr lang="en-US" sz="2400"/>
              <a:t>), then choose:</a:t>
            </a:r>
          </a:p>
          <a:p>
            <a:pPr lvl="1"/>
            <a:r>
              <a:rPr lang="en-US" sz="2000"/>
              <a:t>Native grass (</a:t>
            </a:r>
            <a:r>
              <a:rPr lang="en-US" sz="2000" err="1"/>
              <a:t>Rumput</a:t>
            </a:r>
            <a:r>
              <a:rPr lang="en-US" sz="2000"/>
              <a:t> </a:t>
            </a:r>
            <a:r>
              <a:rPr lang="en-US" sz="2000" err="1"/>
              <a:t>Lapang</a:t>
            </a:r>
            <a:r>
              <a:rPr lang="en-US" sz="2000"/>
              <a:t>)</a:t>
            </a:r>
          </a:p>
          <a:p>
            <a:pPr lvl="1"/>
            <a:r>
              <a:rPr lang="en-US" sz="2000" err="1"/>
              <a:t>Naper</a:t>
            </a:r>
            <a:r>
              <a:rPr lang="en-US" sz="2000"/>
              <a:t> grass (</a:t>
            </a:r>
            <a:r>
              <a:rPr lang="en-US" sz="2000" err="1"/>
              <a:t>Rumput</a:t>
            </a:r>
            <a:r>
              <a:rPr lang="en-US" sz="2000"/>
              <a:t> Gajah)</a:t>
            </a:r>
          </a:p>
          <a:p>
            <a:pPr lvl="1"/>
            <a:r>
              <a:rPr lang="en-US" sz="2000"/>
              <a:t>Corn (</a:t>
            </a:r>
            <a:r>
              <a:rPr lang="en-US" sz="2000" err="1"/>
              <a:t>Jagung</a:t>
            </a:r>
            <a:r>
              <a:rPr lang="en-US" sz="2000"/>
              <a:t>), …. </a:t>
            </a:r>
            <a:r>
              <a:rPr lang="en-US" sz="2000" err="1"/>
              <a:t>etc</a:t>
            </a:r>
            <a:endParaRPr lang="en-US" sz="2000"/>
          </a:p>
          <a:p>
            <a:r>
              <a:rPr lang="en-US" sz="2400"/>
              <a:t>Click </a:t>
            </a:r>
            <a:r>
              <a:rPr lang="en-US" sz="2400" b="1">
                <a:solidFill>
                  <a:srgbClr val="006600"/>
                </a:solidFill>
              </a:rPr>
              <a:t>“</a:t>
            </a:r>
            <a:r>
              <a:rPr lang="en-US" sz="2400" b="1" err="1">
                <a:solidFill>
                  <a:srgbClr val="006600"/>
                </a:solidFill>
              </a:rPr>
              <a:t>Tambah</a:t>
            </a:r>
            <a:r>
              <a:rPr lang="en-US" sz="2400" b="1">
                <a:solidFill>
                  <a:srgbClr val="006600"/>
                </a:solidFill>
              </a:rPr>
              <a:t> </a:t>
            </a:r>
            <a:r>
              <a:rPr lang="en-US" sz="2400" b="1" err="1">
                <a:solidFill>
                  <a:srgbClr val="006600"/>
                </a:solidFill>
              </a:rPr>
              <a:t>Pakan</a:t>
            </a:r>
            <a:r>
              <a:rPr lang="en-US" sz="2400" b="1">
                <a:solidFill>
                  <a:srgbClr val="006600"/>
                </a:solidFill>
              </a:rPr>
              <a:t>” (Add </a:t>
            </a:r>
            <a:r>
              <a:rPr lang="en-US" sz="2400" b="1" err="1">
                <a:solidFill>
                  <a:srgbClr val="006600"/>
                </a:solidFill>
              </a:rPr>
              <a:t>Ingedient</a:t>
            </a:r>
            <a:r>
              <a:rPr lang="en-US" sz="2400" b="1">
                <a:solidFill>
                  <a:srgbClr val="006600"/>
                </a:solidFill>
              </a:rPr>
              <a:t>)</a:t>
            </a:r>
            <a:r>
              <a:rPr lang="en-US" sz="2400"/>
              <a:t>, for Add other feed ingredients</a:t>
            </a:r>
          </a:p>
          <a:p>
            <a:r>
              <a:rPr lang="en-US" sz="2400"/>
              <a:t>Click </a:t>
            </a:r>
            <a:r>
              <a:rPr lang="en-US" sz="2400" b="1">
                <a:solidFill>
                  <a:srgbClr val="FF0000"/>
                </a:solidFill>
              </a:rPr>
              <a:t>”</a:t>
            </a:r>
            <a:r>
              <a:rPr lang="en-US" sz="2400" b="1" err="1">
                <a:solidFill>
                  <a:srgbClr val="FF0000"/>
                </a:solidFill>
              </a:rPr>
              <a:t>Hapus</a:t>
            </a:r>
            <a:r>
              <a:rPr lang="en-US" sz="2400" b="1">
                <a:solidFill>
                  <a:srgbClr val="FF0000"/>
                </a:solidFill>
              </a:rPr>
              <a:t>” (Delete) </a:t>
            </a:r>
            <a:r>
              <a:rPr lang="en-US" sz="2400"/>
              <a:t>for delete a feed ingredient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Choose Feed Ingredient for the Ration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552" y="4319371"/>
            <a:ext cx="6538102" cy="2019936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105796" y="4924438"/>
            <a:ext cx="1659942" cy="1210235"/>
          </a:xfrm>
          <a:prstGeom prst="rightArrow">
            <a:avLst/>
          </a:prstGeom>
          <a:solidFill>
            <a:srgbClr val="FF7900"/>
          </a:solidFill>
          <a:ln>
            <a:solidFill>
              <a:srgbClr val="FF7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/>
              <a:t>Choose Feed Ingredient</a:t>
            </a:r>
          </a:p>
        </p:txBody>
      </p:sp>
      <p:sp>
        <p:nvSpPr>
          <p:cNvPr id="6" name="Right Arrow 5"/>
          <p:cNvSpPr/>
          <p:nvPr/>
        </p:nvSpPr>
        <p:spPr>
          <a:xfrm rot="10800000" flipV="1">
            <a:off x="7507940" y="4494182"/>
            <a:ext cx="1609165" cy="1180476"/>
          </a:xfrm>
          <a:prstGeom prst="rightArrow">
            <a:avLst/>
          </a:prstGeom>
          <a:solidFill>
            <a:srgbClr val="FF7900"/>
          </a:solidFill>
          <a:ln>
            <a:solidFill>
              <a:srgbClr val="FF7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/>
              <a:t>Delete Feed Ingredient</a:t>
            </a:r>
          </a:p>
        </p:txBody>
      </p:sp>
    </p:spTree>
    <p:extLst>
      <p:ext uri="{BB962C8B-B14F-4D97-AF65-F5344CB8AC3E}">
        <p14:creationId xmlns:p14="http://schemas.microsoft.com/office/powerpoint/2010/main" val="95381199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Choose Feed Ingredients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849" y="2084902"/>
            <a:ext cx="7450027" cy="3233707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-1" y="3203214"/>
            <a:ext cx="1671145" cy="1210235"/>
          </a:xfrm>
          <a:prstGeom prst="rightArrow">
            <a:avLst/>
          </a:prstGeom>
          <a:solidFill>
            <a:srgbClr val="FF7900"/>
          </a:solidFill>
          <a:ln>
            <a:solidFill>
              <a:srgbClr val="FF7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/>
              <a:t>Choose Feed Ingredient</a:t>
            </a:r>
          </a:p>
        </p:txBody>
      </p:sp>
    </p:spTree>
    <p:extLst>
      <p:ext uri="{BB962C8B-B14F-4D97-AF65-F5344CB8AC3E}">
        <p14:creationId xmlns:p14="http://schemas.microsoft.com/office/powerpoint/2010/main" val="4426046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7B178FD-2BED-CB48-8CF7-04E2456A4F0E}"/>
              </a:ext>
            </a:extLst>
          </p:cNvPr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604836" y="2142067"/>
          <a:ext cx="8158164" cy="333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9541">
                  <a:extLst>
                    <a:ext uri="{9D8B030D-6E8A-4147-A177-3AD203B41FA5}">
                      <a16:colId xmlns:a16="http://schemas.microsoft.com/office/drawing/2014/main" val="4048221624"/>
                    </a:ext>
                  </a:extLst>
                </a:gridCol>
                <a:gridCol w="2039541">
                  <a:extLst>
                    <a:ext uri="{9D8B030D-6E8A-4147-A177-3AD203B41FA5}">
                      <a16:colId xmlns:a16="http://schemas.microsoft.com/office/drawing/2014/main" val="3424546114"/>
                    </a:ext>
                  </a:extLst>
                </a:gridCol>
                <a:gridCol w="2039541">
                  <a:extLst>
                    <a:ext uri="{9D8B030D-6E8A-4147-A177-3AD203B41FA5}">
                      <a16:colId xmlns:a16="http://schemas.microsoft.com/office/drawing/2014/main" val="1175194774"/>
                    </a:ext>
                  </a:extLst>
                </a:gridCol>
                <a:gridCol w="2039541">
                  <a:extLst>
                    <a:ext uri="{9D8B030D-6E8A-4147-A177-3AD203B41FA5}">
                      <a16:colId xmlns:a16="http://schemas.microsoft.com/office/drawing/2014/main" val="544185522"/>
                    </a:ext>
                  </a:extLst>
                </a:gridCol>
              </a:tblGrid>
              <a:tr h="206798">
                <a:tc>
                  <a:txBody>
                    <a:bodyPr/>
                    <a:lstStyle/>
                    <a:p>
                      <a:r>
                        <a:rPr lang="en-US" err="1"/>
                        <a:t>Bahan</a:t>
                      </a:r>
                      <a:r>
                        <a:rPr lang="en-US"/>
                        <a:t> </a:t>
                      </a:r>
                      <a:r>
                        <a:rPr lang="en-US" err="1"/>
                        <a:t>Pakan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err="1"/>
                        <a:t>Harga</a:t>
                      </a:r>
                      <a:r>
                        <a:rPr lang="en-US"/>
                        <a:t> (</a:t>
                      </a:r>
                      <a:r>
                        <a:rPr lang="en-US" err="1"/>
                        <a:t>Rp</a:t>
                      </a:r>
                      <a:r>
                        <a:rPr lang="en-US"/>
                        <a:t>/kg)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5572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err="1"/>
                        <a:t>Jagung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5472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err="1"/>
                        <a:t>Bungkil</a:t>
                      </a:r>
                      <a:r>
                        <a:rPr lang="en-US"/>
                        <a:t> </a:t>
                      </a:r>
                      <a:r>
                        <a:rPr lang="en-US" err="1"/>
                        <a:t>Kedelai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6,500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6298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err="1"/>
                        <a:t>Bungkil</a:t>
                      </a:r>
                      <a:r>
                        <a:rPr lang="en-US"/>
                        <a:t> </a:t>
                      </a:r>
                      <a:r>
                        <a:rPr lang="en-US" err="1"/>
                        <a:t>Kelapa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2.750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74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err="1"/>
                        <a:t>Bungkil</a:t>
                      </a:r>
                      <a:r>
                        <a:rPr lang="en-US"/>
                        <a:t> </a:t>
                      </a:r>
                      <a:r>
                        <a:rPr lang="en-US" err="1"/>
                        <a:t>Sawit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1,400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73025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err="1"/>
                        <a:t>Dedak</a:t>
                      </a:r>
                      <a:r>
                        <a:rPr lang="en-US"/>
                        <a:t> </a:t>
                      </a:r>
                      <a:r>
                        <a:rPr lang="en-US" err="1"/>
                        <a:t>Padi</a:t>
                      </a:r>
                      <a:r>
                        <a:rPr lang="en-US"/>
                        <a:t> </a:t>
                      </a:r>
                      <a:r>
                        <a:rPr lang="en-US" err="1"/>
                        <a:t>Halus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1,800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5233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err="1"/>
                        <a:t>Onggok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2,200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0229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err="1"/>
                        <a:t>Kapur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304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err="1"/>
                        <a:t>Dicalsium</a:t>
                      </a:r>
                      <a:r>
                        <a:rPr lang="en-US"/>
                        <a:t> </a:t>
                      </a:r>
                      <a:r>
                        <a:rPr lang="en-US" err="1"/>
                        <a:t>Phospat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3894063"/>
                  </a:ext>
                </a:extLst>
              </a:tr>
            </a:tbl>
          </a:graphicData>
        </a:graphic>
      </p:graphicFrame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DDAF3C22-1710-4D45-A4D2-4A21A04E968F}"/>
              </a:ext>
            </a:extLst>
          </p:cNvPr>
          <p:cNvSpPr txBox="1">
            <a:spLocks/>
          </p:cNvSpPr>
          <p:nvPr/>
        </p:nvSpPr>
        <p:spPr bwMode="auto">
          <a:xfrm>
            <a:off x="606153" y="1241946"/>
            <a:ext cx="8159002" cy="4919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1EB53A"/>
              </a:buClr>
              <a:buSzPct val="115000"/>
              <a:buFont typeface="Wingdings" pitchFamily="2" charset="2"/>
              <a:buChar char="§"/>
              <a:defRPr sz="3000" kern="1200">
                <a:solidFill>
                  <a:schemeClr val="tx1"/>
                </a:solidFill>
                <a:latin typeface="Calibri"/>
                <a:ea typeface="Calibri" pitchFamily="34" charset="0"/>
                <a:cs typeface="Calibri"/>
              </a:defRPr>
            </a:lvl1pPr>
            <a:lvl2pPr marL="741363" indent="-277813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1EB53A"/>
              </a:buClr>
              <a:buSzPct val="115000"/>
              <a:buFont typeface="Arial" charset="0"/>
              <a:buChar char="•"/>
              <a:defRPr sz="2500" kern="1200">
                <a:solidFill>
                  <a:schemeClr val="tx1"/>
                </a:solidFill>
                <a:latin typeface="Calibri"/>
                <a:ea typeface="Calibri" pitchFamily="34" charset="0"/>
                <a:cs typeface="Calibri"/>
              </a:defRPr>
            </a:lvl2pPr>
            <a:lvl3pPr marL="1028700" indent="-223838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1EB53A"/>
              </a:buClr>
              <a:buSzPct val="75000"/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Calibri"/>
                <a:ea typeface="Calibri" pitchFamily="34" charset="0"/>
                <a:cs typeface="Calibri"/>
              </a:defRPr>
            </a:lvl3pPr>
            <a:lvl4pPr marL="1485900" indent="-325438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1EB53A"/>
              </a:buClr>
              <a:buSzPct val="7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alibri"/>
                <a:ea typeface="Calibri" pitchFamily="34" charset="0"/>
                <a:cs typeface="Calibri"/>
              </a:defRPr>
            </a:lvl4pPr>
            <a:lvl5pPr marL="1943100" indent="-3429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1EB53A"/>
              </a:buClr>
              <a:buSzPct val="7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alibri"/>
                <a:ea typeface="Calibri" pitchFamily="34" charset="0"/>
                <a:cs typeface="Calibri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Example: List of Feed Ingredients</a:t>
            </a:r>
          </a:p>
        </p:txBody>
      </p:sp>
    </p:spTree>
    <p:extLst>
      <p:ext uri="{BB962C8B-B14F-4D97-AF65-F5344CB8AC3E}">
        <p14:creationId xmlns:p14="http://schemas.microsoft.com/office/powerpoint/2010/main" val="386002135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609600" y="1241946"/>
            <a:ext cx="8159002" cy="4919621"/>
          </a:xfrm>
        </p:spPr>
        <p:txBody>
          <a:bodyPr/>
          <a:lstStyle/>
          <a:p>
            <a:r>
              <a:rPr lang="en-US" dirty="0"/>
              <a:t>When all  the feed ingredients are choose, than click “</a:t>
            </a:r>
            <a:r>
              <a:rPr lang="en-US" b="1" dirty="0">
                <a:solidFill>
                  <a:srgbClr val="0000CC"/>
                </a:solidFill>
              </a:rPr>
              <a:t>FORMULASI” (Formulation) </a:t>
            </a:r>
            <a:r>
              <a:rPr lang="en-US" dirty="0"/>
              <a:t>to calculate.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4. Calculate the Formula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707" y="2307811"/>
            <a:ext cx="5656216" cy="3951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ight Arrow 4"/>
          <p:cNvSpPr/>
          <p:nvPr/>
        </p:nvSpPr>
        <p:spPr>
          <a:xfrm rot="10800000" flipV="1">
            <a:off x="6539441" y="5417769"/>
            <a:ext cx="1875093" cy="1273550"/>
          </a:xfrm>
          <a:prstGeom prst="rightArrow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/>
              <a:t>FORMULATION</a:t>
            </a:r>
          </a:p>
        </p:txBody>
      </p:sp>
    </p:spTree>
    <p:extLst>
      <p:ext uri="{BB962C8B-B14F-4D97-AF65-F5344CB8AC3E}">
        <p14:creationId xmlns:p14="http://schemas.microsoft.com/office/powerpoint/2010/main" val="104869877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/>
              <a:t>Ration Composition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-484188" algn="ctr"/>
            <a:r>
              <a:rPr lang="en-US" dirty="0"/>
              <a:t>5. Result of Ration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228" y="1724038"/>
            <a:ext cx="7290851" cy="443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46922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/>
              <a:t>Ration Composition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228" y="1724038"/>
            <a:ext cx="7290851" cy="443752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80448" y="2178424"/>
            <a:ext cx="909918" cy="344458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52043" y="3055425"/>
            <a:ext cx="2128404" cy="646331"/>
            <a:chOff x="1796875" y="4107485"/>
            <a:chExt cx="2128404" cy="646331"/>
          </a:xfrm>
        </p:grpSpPr>
        <p:sp>
          <p:nvSpPr>
            <p:cNvPr id="8" name="TextBox 7"/>
            <p:cNvSpPr txBox="1"/>
            <p:nvPr/>
          </p:nvSpPr>
          <p:spPr>
            <a:xfrm>
              <a:off x="1796875" y="4107485"/>
              <a:ext cx="1694329" cy="64633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In Dry Matter Composition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>
              <a:off x="3491204" y="4430650"/>
              <a:ext cx="43407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5326564" y="3055425"/>
            <a:ext cx="1694329" cy="64633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In As Feed Composition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4892489" y="3517090"/>
            <a:ext cx="4340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982571" y="2178424"/>
            <a:ext cx="909918" cy="34445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84591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/>
              <a:t>Ration Composition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62967"/>
          <a:stretch/>
        </p:blipFill>
        <p:spPr>
          <a:xfrm>
            <a:off x="901267" y="1939722"/>
            <a:ext cx="7290851" cy="164335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792370" y="3536576"/>
            <a:ext cx="1694329" cy="971074"/>
            <a:chOff x="1796875" y="3505743"/>
            <a:chExt cx="1694329" cy="971074"/>
          </a:xfrm>
        </p:grpSpPr>
        <p:sp>
          <p:nvSpPr>
            <p:cNvPr id="4" name="TextBox 3"/>
            <p:cNvSpPr txBox="1"/>
            <p:nvPr/>
          </p:nvSpPr>
          <p:spPr>
            <a:xfrm>
              <a:off x="1796875" y="4107485"/>
              <a:ext cx="1694329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Price per kg DM</a:t>
              </a:r>
            </a:p>
          </p:txBody>
        </p:sp>
        <p:cxnSp>
          <p:nvCxnSpPr>
            <p:cNvPr id="7" name="Straight Connector 6"/>
            <p:cNvCxnSpPr>
              <a:endCxn id="4" idx="0"/>
            </p:cNvCxnSpPr>
            <p:nvPr/>
          </p:nvCxnSpPr>
          <p:spPr>
            <a:xfrm flipH="1">
              <a:off x="2644040" y="3505743"/>
              <a:ext cx="519894" cy="60174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3781813" y="3574413"/>
            <a:ext cx="1694329" cy="1214174"/>
            <a:chOff x="1371600" y="3536576"/>
            <a:chExt cx="1694329" cy="1214174"/>
          </a:xfrm>
        </p:grpSpPr>
        <p:sp>
          <p:nvSpPr>
            <p:cNvPr id="11" name="TextBox 10"/>
            <p:cNvSpPr txBox="1"/>
            <p:nvPr/>
          </p:nvSpPr>
          <p:spPr>
            <a:xfrm>
              <a:off x="1371600" y="4104419"/>
              <a:ext cx="1694329" cy="64633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Price per kg As Feed</a:t>
              </a:r>
            </a:p>
          </p:txBody>
        </p:sp>
        <p:cxnSp>
          <p:nvCxnSpPr>
            <p:cNvPr id="12" name="Straight Connector 11"/>
            <p:cNvCxnSpPr>
              <a:endCxn id="11" idx="0"/>
            </p:cNvCxnSpPr>
            <p:nvPr/>
          </p:nvCxnSpPr>
          <p:spPr>
            <a:xfrm>
              <a:off x="1749488" y="3536576"/>
              <a:ext cx="469277" cy="56784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7330773" y="3527067"/>
            <a:ext cx="1694329" cy="937175"/>
            <a:chOff x="1519632" y="3527067"/>
            <a:chExt cx="1694329" cy="937175"/>
          </a:xfrm>
        </p:grpSpPr>
        <p:sp>
          <p:nvSpPr>
            <p:cNvPr id="20" name="TextBox 19"/>
            <p:cNvSpPr txBox="1"/>
            <p:nvPr/>
          </p:nvSpPr>
          <p:spPr>
            <a:xfrm>
              <a:off x="1519632" y="4094910"/>
              <a:ext cx="1694329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Ration Cost</a:t>
              </a:r>
            </a:p>
          </p:txBody>
        </p:sp>
        <p:cxnSp>
          <p:nvCxnSpPr>
            <p:cNvPr id="21" name="Straight Connector 20"/>
            <p:cNvCxnSpPr>
              <a:endCxn id="20" idx="0"/>
            </p:cNvCxnSpPr>
            <p:nvPr/>
          </p:nvCxnSpPr>
          <p:spPr>
            <a:xfrm>
              <a:off x="1897520" y="3527067"/>
              <a:ext cx="469277" cy="56784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5787064" y="4138318"/>
            <a:ext cx="109605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/>
              <a:t>Kg ration </a:t>
            </a:r>
            <a:r>
              <a:rPr lang="en-US" err="1"/>
              <a:t>totsl</a:t>
            </a:r>
            <a:endParaRPr lang="en-US"/>
          </a:p>
        </p:txBody>
      </p:sp>
      <p:cxnSp>
        <p:nvCxnSpPr>
          <p:cNvPr id="23" name="Straight Connector 22"/>
          <p:cNvCxnSpPr>
            <a:endCxn id="22" idx="0"/>
          </p:cNvCxnSpPr>
          <p:nvPr/>
        </p:nvCxnSpPr>
        <p:spPr>
          <a:xfrm>
            <a:off x="6335089" y="3538439"/>
            <a:ext cx="0" cy="5998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0015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412776"/>
            <a:ext cx="8015288" cy="4114800"/>
          </a:xfrm>
        </p:spPr>
        <p:txBody>
          <a:bodyPr/>
          <a:lstStyle/>
          <a:p>
            <a:r>
              <a:rPr lang="de-DE" altLang="en-US" sz="2800" dirty="0"/>
              <a:t>Maintenance (</a:t>
            </a:r>
            <a:r>
              <a:rPr lang="en-US" altLang="en-US" sz="2800" dirty="0"/>
              <a:t>nutrient for basic activities (breath, blood flow, low activities) without  body weight change</a:t>
            </a:r>
            <a:endParaRPr lang="de-DE" altLang="en-US" sz="2800" dirty="0"/>
          </a:p>
          <a:p>
            <a:r>
              <a:rPr lang="de-DE" altLang="en-US" sz="2800" dirty="0" err="1"/>
              <a:t>Production</a:t>
            </a:r>
            <a:r>
              <a:rPr lang="de-DE" altLang="en-US" sz="2800" dirty="0"/>
              <a:t> (</a:t>
            </a:r>
            <a:r>
              <a:rPr lang="de-DE" altLang="en-US" sz="2800" dirty="0" err="1"/>
              <a:t>meat</a:t>
            </a:r>
            <a:r>
              <a:rPr lang="de-DE" altLang="en-US" sz="2800" dirty="0"/>
              <a:t>, milk, </a:t>
            </a:r>
            <a:r>
              <a:rPr lang="de-DE" altLang="en-US" sz="2800" dirty="0" err="1"/>
              <a:t>reproduction</a:t>
            </a:r>
            <a:r>
              <a:rPr lang="de-DE" altLang="en-US" sz="2800" dirty="0"/>
              <a:t>, etc.)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4096"/>
          </a:xfrm>
        </p:spPr>
        <p:txBody>
          <a:bodyPr/>
          <a:lstStyle/>
          <a:p>
            <a:r>
              <a:rPr lang="en-US" dirty="0"/>
              <a:t>Nutrient Requirements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99035"/>
            <a:ext cx="9144000" cy="145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05502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/>
              <a:t>Nutrient Composition of the Ration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958" y="1896716"/>
            <a:ext cx="7108172" cy="4021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741894" y="1896716"/>
            <a:ext cx="1196787" cy="389896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6938681" y="3523129"/>
            <a:ext cx="2069685" cy="1127050"/>
            <a:chOff x="1421519" y="3626766"/>
            <a:chExt cx="2069685" cy="1127050"/>
          </a:xfrm>
        </p:grpSpPr>
        <p:sp>
          <p:nvSpPr>
            <p:cNvPr id="9" name="TextBox 8"/>
            <p:cNvSpPr txBox="1"/>
            <p:nvPr/>
          </p:nvSpPr>
          <p:spPr>
            <a:xfrm>
              <a:off x="1421519" y="4107485"/>
              <a:ext cx="2069685" cy="64633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In Dry Matter (DM) Composition</a:t>
              </a:r>
            </a:p>
          </p:txBody>
        </p:sp>
        <p:cxnSp>
          <p:nvCxnSpPr>
            <p:cNvPr id="10" name="Straight Connector 9"/>
            <p:cNvCxnSpPr>
              <a:cxnSpLocks/>
              <a:endCxn id="9" idx="0"/>
            </p:cNvCxnSpPr>
            <p:nvPr/>
          </p:nvCxnSpPr>
          <p:spPr>
            <a:xfrm>
              <a:off x="1421519" y="3626766"/>
              <a:ext cx="1034843" cy="48071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7928929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600" dirty="0"/>
              <a:t>Click </a:t>
            </a:r>
            <a:r>
              <a:rPr lang="en-US" sz="2600" b="1" dirty="0">
                <a:solidFill>
                  <a:srgbClr val="12BB21"/>
                </a:solidFill>
              </a:rPr>
              <a:t>SIMPAN </a:t>
            </a:r>
            <a:r>
              <a:rPr lang="en-US" sz="2600" dirty="0"/>
              <a:t>to save the file of ration</a:t>
            </a:r>
          </a:p>
          <a:p>
            <a:r>
              <a:rPr lang="en-US" sz="2600" dirty="0"/>
              <a:t>Entry the quantity of ration (kg), Name of Ration and Notes</a:t>
            </a:r>
          </a:p>
          <a:p>
            <a:r>
              <a:rPr lang="en-US" sz="2600" dirty="0"/>
              <a:t>Then Click </a:t>
            </a:r>
            <a:r>
              <a:rPr lang="en-US" sz="2600" b="1" dirty="0">
                <a:solidFill>
                  <a:srgbClr val="12BB21"/>
                </a:solidFill>
              </a:rPr>
              <a:t>SUBMIT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6. Save the File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8144"/>
          <a:stretch/>
        </p:blipFill>
        <p:spPr>
          <a:xfrm>
            <a:off x="3909647" y="3007909"/>
            <a:ext cx="4853353" cy="29788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Right Arrow 5"/>
          <p:cNvSpPr/>
          <p:nvPr/>
        </p:nvSpPr>
        <p:spPr>
          <a:xfrm>
            <a:off x="2506717" y="3358958"/>
            <a:ext cx="1730659" cy="2245216"/>
          </a:xfrm>
          <a:prstGeom prst="rightArrow">
            <a:avLst/>
          </a:prstGeom>
          <a:solidFill>
            <a:srgbClr val="FF7900"/>
          </a:solidFill>
          <a:ln>
            <a:solidFill>
              <a:srgbClr val="FF7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/>
              <a:t>Quantity, Name of Ration and </a:t>
            </a:r>
            <a:r>
              <a:rPr lang="en-US" sz="1500" err="1"/>
              <a:t>NotesRansum</a:t>
            </a:r>
            <a:endParaRPr lang="en-US" sz="1500"/>
          </a:p>
        </p:txBody>
      </p:sp>
      <p:sp>
        <p:nvSpPr>
          <p:cNvPr id="7" name="Right Arrow 6"/>
          <p:cNvSpPr/>
          <p:nvPr/>
        </p:nvSpPr>
        <p:spPr>
          <a:xfrm rot="9438649" flipV="1">
            <a:off x="7426569" y="3111518"/>
            <a:ext cx="1609165" cy="1180476"/>
          </a:xfrm>
          <a:prstGeom prst="rightArrow">
            <a:avLst/>
          </a:prstGeom>
          <a:solidFill>
            <a:srgbClr val="FF7900"/>
          </a:solidFill>
          <a:ln>
            <a:solidFill>
              <a:srgbClr val="FF7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/>
              <a:t>Quantity of Ration</a:t>
            </a:r>
          </a:p>
        </p:txBody>
      </p:sp>
      <p:sp>
        <p:nvSpPr>
          <p:cNvPr id="8" name="Right Arrow 7"/>
          <p:cNvSpPr/>
          <p:nvPr/>
        </p:nvSpPr>
        <p:spPr>
          <a:xfrm rot="10800000" flipV="1">
            <a:off x="6336323" y="5375107"/>
            <a:ext cx="1638694" cy="947526"/>
          </a:xfrm>
          <a:prstGeom prst="rightArrow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/>
              <a:t>Save File</a:t>
            </a:r>
          </a:p>
        </p:txBody>
      </p:sp>
    </p:spTree>
    <p:extLst>
      <p:ext uri="{BB962C8B-B14F-4D97-AF65-F5344CB8AC3E}">
        <p14:creationId xmlns:p14="http://schemas.microsoft.com/office/powerpoint/2010/main" val="270831639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15043"/>
            <a:ext cx="9144000" cy="1828800"/>
          </a:xfrm>
        </p:spPr>
        <p:txBody>
          <a:bodyPr/>
          <a:lstStyle/>
          <a:p>
            <a:r>
              <a:rPr lang="en-US" dirty="0"/>
              <a:t>    Thank you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54ADB371-664C-C94A-9691-0C19347A254B}"/>
              </a:ext>
            </a:extLst>
          </p:cNvPr>
          <p:cNvSpPr txBox="1">
            <a:spLocks/>
          </p:cNvSpPr>
          <p:nvPr/>
        </p:nvSpPr>
        <p:spPr>
          <a:xfrm>
            <a:off x="599377" y="3348841"/>
            <a:ext cx="8159002" cy="2144390"/>
          </a:xfrm>
          <a:prstGeom prst="rect">
            <a:avLst/>
          </a:prstGeom>
        </p:spPr>
        <p:txBody>
          <a:bodyPr/>
          <a:lstStyle>
            <a:lvl1pPr marL="457200" indent="-4572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1EB53A"/>
              </a:buClr>
              <a:buSzPct val="115000"/>
              <a:buFont typeface="Wingdings" pitchFamily="2" charset="2"/>
              <a:buChar char="§"/>
              <a:defRPr sz="3000" kern="1200">
                <a:solidFill>
                  <a:schemeClr val="tx1"/>
                </a:solidFill>
                <a:latin typeface="Calibri"/>
                <a:ea typeface="Calibri" pitchFamily="34" charset="0"/>
                <a:cs typeface="Calibri"/>
              </a:defRPr>
            </a:lvl1pPr>
            <a:lvl2pPr marL="822325" indent="-4572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1EB53A"/>
              </a:buClr>
              <a:buSzPct val="115000"/>
              <a:buFont typeface="Arial" charset="0"/>
              <a:buChar char="•"/>
              <a:defRPr sz="2500" kern="1200">
                <a:solidFill>
                  <a:schemeClr val="tx1"/>
                </a:solidFill>
                <a:latin typeface="Calibri"/>
                <a:ea typeface="Calibri" pitchFamily="34" charset="0"/>
                <a:cs typeface="Calibri"/>
              </a:defRPr>
            </a:lvl2pPr>
            <a:lvl3pPr marL="1028700" indent="-3429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1EB53A"/>
              </a:buClr>
              <a:buSzPct val="75000"/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Calibri"/>
                <a:ea typeface="Calibri" pitchFamily="34" charset="0"/>
                <a:cs typeface="Calibri"/>
              </a:defRPr>
            </a:lvl3pPr>
            <a:lvl4pPr marL="1485900" indent="-3429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1EB53A"/>
              </a:buClr>
              <a:buSzPct val="7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alibri"/>
                <a:ea typeface="Calibri" pitchFamily="34" charset="0"/>
                <a:cs typeface="Calibri"/>
              </a:defRPr>
            </a:lvl4pPr>
            <a:lvl5pPr marL="1943100" indent="-3429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1EB53A"/>
              </a:buClr>
              <a:buSzPct val="7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alibri"/>
                <a:ea typeface="Calibri" pitchFamily="34" charset="0"/>
                <a:cs typeface="Calibri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2800" b="1" dirty="0">
                <a:solidFill>
                  <a:srgbClr val="006600"/>
                </a:solidFill>
              </a:rPr>
              <a:t>Dairy Feed Online – http://</a:t>
            </a:r>
            <a:r>
              <a:rPr lang="en-US" sz="2800" b="1" dirty="0" err="1">
                <a:solidFill>
                  <a:srgbClr val="006600"/>
                </a:solidFill>
              </a:rPr>
              <a:t>dairyfeed.ipb.ac.id</a:t>
            </a:r>
            <a:endParaRPr lang="en-US" sz="2800" b="1">
              <a:solidFill>
                <a:srgbClr val="00660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800" b="1">
                <a:solidFill>
                  <a:srgbClr val="006600"/>
                </a:solidFill>
              </a:rPr>
              <a:t>Dairy Expert:</a:t>
            </a:r>
          </a:p>
          <a:p>
            <a:pPr marL="365125" lvl="1" indent="0">
              <a:spcBef>
                <a:spcPts val="0"/>
              </a:spcBef>
              <a:buNone/>
            </a:pPr>
            <a:r>
              <a:rPr lang="en-US" sz="2300">
                <a:solidFill>
                  <a:schemeClr val="bg1"/>
                </a:solidFill>
              </a:rPr>
              <a:t>Dr. Ir. Idat Galih Permana, </a:t>
            </a:r>
            <a:r>
              <a:rPr lang="en-US" sz="2300" err="1">
                <a:solidFill>
                  <a:schemeClr val="bg1"/>
                </a:solidFill>
              </a:rPr>
              <a:t>MSc.Agr</a:t>
            </a:r>
            <a:r>
              <a:rPr lang="en-US" sz="2300">
                <a:solidFill>
                  <a:schemeClr val="bg1"/>
                </a:solidFill>
              </a:rPr>
              <a:t>.</a:t>
            </a:r>
          </a:p>
          <a:p>
            <a:pPr marL="365125" lvl="1" indent="0">
              <a:spcBef>
                <a:spcPts val="0"/>
              </a:spcBef>
              <a:buNone/>
            </a:pPr>
            <a:r>
              <a:rPr lang="en-US" sz="2300">
                <a:solidFill>
                  <a:schemeClr val="bg1"/>
                </a:solidFill>
              </a:rPr>
              <a:t>Email: </a:t>
            </a:r>
            <a:r>
              <a:rPr lang="en-US" sz="2300" err="1">
                <a:solidFill>
                  <a:schemeClr val="bg1"/>
                </a:solidFill>
              </a:rPr>
              <a:t>permana@apps.ipb.ac.id</a:t>
            </a:r>
            <a:endParaRPr lang="en-US" sz="2300">
              <a:solidFill>
                <a:schemeClr val="bg1"/>
              </a:solidFill>
            </a:endParaRPr>
          </a:p>
          <a:p>
            <a:pPr marL="365125" lvl="1" indent="0">
              <a:spcBef>
                <a:spcPts val="0"/>
              </a:spcBef>
              <a:buNone/>
            </a:pPr>
            <a:r>
              <a:rPr lang="en-US" sz="2300">
                <a:solidFill>
                  <a:schemeClr val="bg1"/>
                </a:solidFill>
              </a:rPr>
              <a:t>HP. 081 380 263 993</a:t>
            </a:r>
          </a:p>
          <a:p>
            <a:pPr marL="365125" lvl="1" indent="0">
              <a:spcBef>
                <a:spcPts val="600"/>
              </a:spcBef>
              <a:buNone/>
            </a:pPr>
            <a:endParaRPr lang="en-US" sz="2300"/>
          </a:p>
        </p:txBody>
      </p:sp>
    </p:spTree>
    <p:extLst>
      <p:ext uri="{BB962C8B-B14F-4D97-AF65-F5344CB8AC3E}">
        <p14:creationId xmlns:p14="http://schemas.microsoft.com/office/powerpoint/2010/main" val="2985625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FA306-0170-5E4F-A465-C86715B37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-493713" algn="ctr"/>
            <a:r>
              <a:rPr lang="en-US" dirty="0"/>
              <a:t>Nutrient Requirement of Ruminants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06EFD6-4017-1541-BD95-AEDCBF9AF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7</a:t>
            </a:fld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85AA06B-17B2-134B-B3C5-35D703868B6A}"/>
              </a:ext>
            </a:extLst>
          </p:cNvPr>
          <p:cNvSpPr txBox="1">
            <a:spLocks noChangeArrowheads="1"/>
          </p:cNvSpPr>
          <p:nvPr/>
        </p:nvSpPr>
        <p:spPr>
          <a:xfrm>
            <a:off x="1073324" y="1470968"/>
            <a:ext cx="7451725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err="1"/>
              <a:t>Energ</a:t>
            </a:r>
            <a:r>
              <a:rPr lang="en-US"/>
              <a:t>y</a:t>
            </a:r>
            <a:endParaRPr lang="de-DE"/>
          </a:p>
          <a:p>
            <a:r>
              <a:rPr lang="de-DE"/>
              <a:t>Protein </a:t>
            </a:r>
            <a:endParaRPr lang="id-ID"/>
          </a:p>
          <a:p>
            <a:r>
              <a:rPr lang="de-DE"/>
              <a:t>Mineral</a:t>
            </a:r>
          </a:p>
          <a:p>
            <a:r>
              <a:rPr lang="de-DE"/>
              <a:t>Vitamin</a:t>
            </a:r>
          </a:p>
          <a:p>
            <a:r>
              <a:rPr lang="en-US"/>
              <a:t>Water</a:t>
            </a:r>
          </a:p>
        </p:txBody>
      </p:sp>
      <p:pic>
        <p:nvPicPr>
          <p:cNvPr id="6" name="Picture1" descr="0102">
            <a:extLst>
              <a:ext uri="{FF2B5EF4-FFF2-40B4-BE49-F238E27FC236}">
                <a16:creationId xmlns:a16="http://schemas.microsoft.com/office/drawing/2014/main" id="{43C46AFF-2D10-ED49-AD70-DAD2B437B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50294" b="7501"/>
          <a:stretch>
            <a:fillRect/>
          </a:stretch>
        </p:blipFill>
        <p:spPr bwMode="auto">
          <a:xfrm>
            <a:off x="4472582" y="3550804"/>
            <a:ext cx="3771826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1" descr="0102">
            <a:extLst>
              <a:ext uri="{FF2B5EF4-FFF2-40B4-BE49-F238E27FC236}">
                <a16:creationId xmlns:a16="http://schemas.microsoft.com/office/drawing/2014/main" id="{71053494-90C8-AC4F-8C80-17DB1B464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r="49706" b="29442"/>
          <a:stretch>
            <a:fillRect/>
          </a:stretch>
        </p:blipFill>
        <p:spPr bwMode="auto">
          <a:xfrm>
            <a:off x="4144392" y="1412076"/>
            <a:ext cx="381642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1693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5A94F-4655-2141-A700-2D0D2B16B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2AB92-66EB-D944-BF19-BB7D6ED8C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456" y="1211173"/>
            <a:ext cx="5361184" cy="5096308"/>
          </a:xfrm>
        </p:spPr>
        <p:txBody>
          <a:bodyPr>
            <a:normAutofit lnSpcReduction="10000"/>
          </a:bodyPr>
          <a:lstStyle/>
          <a:p>
            <a:r>
              <a:rPr lang="en-ID" dirty="0"/>
              <a:t>Energy is the most limiting nutrient to ruminant. </a:t>
            </a:r>
          </a:p>
          <a:p>
            <a:r>
              <a:rPr lang="en-ID" dirty="0"/>
              <a:t>Sources of energy:</a:t>
            </a:r>
          </a:p>
          <a:p>
            <a:pPr lvl="1"/>
            <a:r>
              <a:rPr lang="en-ID" dirty="0"/>
              <a:t>grass, cereal grains such as corn, oats, wheat and barley and bypass fats. </a:t>
            </a:r>
          </a:p>
          <a:p>
            <a:r>
              <a:rPr lang="en-ID" dirty="0"/>
              <a:t>Energy limitations caused by:</a:t>
            </a:r>
          </a:p>
          <a:p>
            <a:pPr lvl="1"/>
            <a:r>
              <a:rPr lang="en-ID" dirty="0"/>
              <a:t>Inadequate feed intake, too much low quality feed, incorrect roughage to concentrate ratios. </a:t>
            </a:r>
          </a:p>
          <a:p>
            <a:r>
              <a:rPr lang="en-ID" dirty="0"/>
              <a:t>Insufficient energy cause: </a:t>
            </a:r>
          </a:p>
          <a:p>
            <a:pPr lvl="1"/>
            <a:r>
              <a:rPr lang="en-ID" dirty="0"/>
              <a:t>weight loss, infertility and reduced production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2F3283-7AB9-944E-9531-B4CAA63E1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 descr="thanksgiving-day-corn">
            <a:extLst>
              <a:ext uri="{FF2B5EF4-FFF2-40B4-BE49-F238E27FC236}">
                <a16:creationId xmlns:a16="http://schemas.microsoft.com/office/drawing/2014/main" id="{32A55184-195E-0E47-80EC-B434511160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2156" t="26180" r="30475" b="12309"/>
          <a:stretch/>
        </p:blipFill>
        <p:spPr bwMode="auto">
          <a:xfrm>
            <a:off x="6441897" y="3511357"/>
            <a:ext cx="2685126" cy="258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5949C425-77E6-EF45-845C-464DD20E31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b="51564"/>
          <a:stretch/>
        </p:blipFill>
        <p:spPr bwMode="auto">
          <a:xfrm>
            <a:off x="6427953" y="1155254"/>
            <a:ext cx="2685126" cy="235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7925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6E490-AB00-6B4A-8886-5308EC09E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Protein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AA57C5-D9A0-054A-9E9A-B13FD5FC6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211F-FC31-1549-A6FA-17A41A6716F3}" type="slidenum">
              <a:rPr lang="en-US" smtClean="0"/>
              <a:t>9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BCF7334-467C-144E-8E8A-CEB05FA69F61}"/>
              </a:ext>
            </a:extLst>
          </p:cNvPr>
          <p:cNvSpPr txBox="1">
            <a:spLocks/>
          </p:cNvSpPr>
          <p:nvPr/>
        </p:nvSpPr>
        <p:spPr>
          <a:xfrm>
            <a:off x="484812" y="1343300"/>
            <a:ext cx="4302945" cy="5096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D" sz="2600" b="1" dirty="0"/>
              <a:t>Protein</a:t>
            </a:r>
            <a:r>
              <a:rPr lang="en-ID" sz="2600" dirty="0"/>
              <a:t> is made up of amino acids. Amino acids are vital to all body processes. </a:t>
            </a:r>
          </a:p>
          <a:p>
            <a:endParaRPr lang="en-ID" sz="2600" b="1" dirty="0"/>
          </a:p>
          <a:p>
            <a:r>
              <a:rPr lang="en-ID" sz="2600" b="1" dirty="0"/>
              <a:t>Source of protein</a:t>
            </a:r>
            <a:r>
              <a:rPr lang="en-ID" sz="2600" dirty="0"/>
              <a:t> are:</a:t>
            </a:r>
          </a:p>
          <a:p>
            <a:pPr lvl="1"/>
            <a:r>
              <a:rPr lang="en-ID" sz="2600" dirty="0"/>
              <a:t>Legume, soybean meal, palm kernel meal, coconut meal, corn gluten meal, tofu waste, etc. </a:t>
            </a:r>
            <a:endParaRPr lang="en-US" sz="2600" dirty="0"/>
          </a:p>
        </p:txBody>
      </p:sp>
      <p:pic>
        <p:nvPicPr>
          <p:cNvPr id="9" name="Picture 2" descr="Hasil gambar untuk soybean meal">
            <a:extLst>
              <a:ext uri="{FF2B5EF4-FFF2-40B4-BE49-F238E27FC236}">
                <a16:creationId xmlns:a16="http://schemas.microsoft.com/office/drawing/2014/main" id="{1C7C1E56-C046-1548-9BF1-D5BC6856E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343" y="3645091"/>
            <a:ext cx="3621439" cy="2573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DSC01279">
            <a:extLst>
              <a:ext uri="{FF2B5EF4-FFF2-40B4-BE49-F238E27FC236}">
                <a16:creationId xmlns:a16="http://schemas.microsoft.com/office/drawing/2014/main" id="{6F31D3D4-87F8-E643-A117-31866AE30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343" y="1146585"/>
            <a:ext cx="3621439" cy="2423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52410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CP them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2EB135"/>
    </a:accent1>
    <a:accent2>
      <a:srgbClr val="FFC82E"/>
    </a:accent2>
    <a:accent3>
      <a:srgbClr val="00A0DF"/>
    </a:accent3>
    <a:accent4>
      <a:srgbClr val="FF7900"/>
    </a:accent4>
    <a:accent5>
      <a:srgbClr val="95519E"/>
    </a:accent5>
    <a:accent6>
      <a:srgbClr val="BF650F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8330</TotalTime>
  <Words>1880</Words>
  <Application>Microsoft Macintosh PowerPoint</Application>
  <PresentationFormat>On-screen Show (4:3)</PresentationFormat>
  <Paragraphs>413</Paragraphs>
  <Slides>62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8" baseType="lpstr">
      <vt:lpstr>Arial</vt:lpstr>
      <vt:lpstr>Calibri</vt:lpstr>
      <vt:lpstr>Calibri Light</vt:lpstr>
      <vt:lpstr>Verdana</vt:lpstr>
      <vt:lpstr>Wingdings</vt:lpstr>
      <vt:lpstr>Office Theme</vt:lpstr>
      <vt:lpstr>Ration Formulation for Ruminant</vt:lpstr>
      <vt:lpstr>What is a Ration ?</vt:lpstr>
      <vt:lpstr>Beef Cattle Ration</vt:lpstr>
      <vt:lpstr>Dairy Cattle Ration</vt:lpstr>
      <vt:lpstr>Nutrient Requirements</vt:lpstr>
      <vt:lpstr>Nutrient Requirements</vt:lpstr>
      <vt:lpstr>Nutrient Requirement of Ruminants</vt:lpstr>
      <vt:lpstr>Energy</vt:lpstr>
      <vt:lpstr>Protein</vt:lpstr>
      <vt:lpstr>Mineral</vt:lpstr>
      <vt:lpstr>Vitamins</vt:lpstr>
      <vt:lpstr>Water</vt:lpstr>
      <vt:lpstr>Nutrient Requirement for Ruminants</vt:lpstr>
      <vt:lpstr>Type of Feed Ingredient for Ruminants</vt:lpstr>
      <vt:lpstr>1. Roughage</vt:lpstr>
      <vt:lpstr>2. Concentrate</vt:lpstr>
      <vt:lpstr>3. Feed Supplement</vt:lpstr>
      <vt:lpstr>4.  Additive</vt:lpstr>
      <vt:lpstr>Feed Ingredients</vt:lpstr>
      <vt:lpstr>Corn</vt:lpstr>
      <vt:lpstr>Rice Bran</vt:lpstr>
      <vt:lpstr>Wheat Pollard</vt:lpstr>
      <vt:lpstr>Cassava Waste</vt:lpstr>
      <vt:lpstr>Molasses</vt:lpstr>
      <vt:lpstr>Crude Palm Oil (CPO)</vt:lpstr>
      <vt:lpstr>Soybean Meal (SBM)</vt:lpstr>
      <vt:lpstr>Palm Kernel Meal (PKM)</vt:lpstr>
      <vt:lpstr>Corn Gluten Meal (CGM)</vt:lpstr>
      <vt:lpstr>Elephant Grass - Napier Grass</vt:lpstr>
      <vt:lpstr>Leucana leucocephala </vt:lpstr>
      <vt:lpstr>Caliandra calothyrsus</vt:lpstr>
      <vt:lpstr>Sebania sesban</vt:lpstr>
      <vt:lpstr>Gliciridia sepium ( Jacq.)</vt:lpstr>
      <vt:lpstr>Ration of Beef Cattle</vt:lpstr>
      <vt:lpstr>Ration of Dairy Cattle</vt:lpstr>
      <vt:lpstr>Standar Nasional Indonesia   SNI Pakan Konsentrat Sapi Potong SNI Pakan Konsentrat Sapi Perah</vt:lpstr>
      <vt:lpstr>Ruminant Ration Formulation  using Dairy Feed Online</vt:lpstr>
      <vt:lpstr>Dairy Feed Online http//dairyfeed.ipb.ac.id</vt:lpstr>
      <vt:lpstr>Dairy Feed Online http//dairyfeed.ipb.ac.id</vt:lpstr>
      <vt:lpstr>What is FORSUM Online ?</vt:lpstr>
      <vt:lpstr>Linear Programming</vt:lpstr>
      <vt:lpstr>Mathematic Model of LP</vt:lpstr>
      <vt:lpstr>Mathematic Equation for Ration Formulation </vt:lpstr>
      <vt:lpstr>How is to registration ?</vt:lpstr>
      <vt:lpstr>How is to registration ?</vt:lpstr>
      <vt:lpstr>Nutrient Requirement of Lactation Cows</vt:lpstr>
      <vt:lpstr>Nutrient Requirement of Lactation Cows</vt:lpstr>
      <vt:lpstr>Nutrient Requirement of Lactation Cows</vt:lpstr>
      <vt:lpstr>Step by Step for Feed Formulation</vt:lpstr>
      <vt:lpstr>1. Type of Rations</vt:lpstr>
      <vt:lpstr>2. Entry the Nutrient Requirement </vt:lpstr>
      <vt:lpstr>PowerPoint Presentation</vt:lpstr>
      <vt:lpstr>3. Choose Feed Ingredient for the Ration</vt:lpstr>
      <vt:lpstr>PowerPoint Presentation</vt:lpstr>
      <vt:lpstr>PowerPoint Presentation</vt:lpstr>
      <vt:lpstr>4. Calculate the Formula</vt:lpstr>
      <vt:lpstr>5. Result of Ration</vt:lpstr>
      <vt:lpstr>PowerPoint Presentation</vt:lpstr>
      <vt:lpstr>PowerPoint Presentation</vt:lpstr>
      <vt:lpstr>PowerPoint Presentation</vt:lpstr>
      <vt:lpstr>6. Save the File</vt:lpstr>
      <vt:lpstr>    Thank you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Pemberian Pakan Kambing &amp; Domba</dc:title>
  <dc:creator>Idat Galih Permana</dc:creator>
  <cp:lastModifiedBy>Idat Galih Permana</cp:lastModifiedBy>
  <cp:revision>256</cp:revision>
  <cp:lastPrinted>2018-09-16T00:43:13Z</cp:lastPrinted>
  <dcterms:created xsi:type="dcterms:W3CDTF">2018-02-04T04:55:18Z</dcterms:created>
  <dcterms:modified xsi:type="dcterms:W3CDTF">2019-09-03T12:16:49Z</dcterms:modified>
</cp:coreProperties>
</file>